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98" r:id="rId5"/>
  </p:sldMasterIdLst>
  <p:notesMasterIdLst>
    <p:notesMasterId r:id="rId14"/>
  </p:notesMasterIdLst>
  <p:handoutMasterIdLst>
    <p:handoutMasterId r:id="rId15"/>
  </p:handoutMasterIdLst>
  <p:sldIdLst>
    <p:sldId id="368" r:id="rId6"/>
    <p:sldId id="370" r:id="rId7"/>
    <p:sldId id="435" r:id="rId8"/>
    <p:sldId id="472" r:id="rId9"/>
    <p:sldId id="363" r:id="rId10"/>
    <p:sldId id="437" r:id="rId11"/>
    <p:sldId id="428" r:id="rId12"/>
    <p:sldId id="426" r:id="rId13"/>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HSC Statistics SO (Dr. Silke RUHL)" initials="DSS(SR" lastIdx="1" clrIdx="0">
    <p:extLst>
      <p:ext uri="{19B8F6BF-5375-455C-9EA6-DF929625EA0E}">
        <p15:presenceInfo xmlns:p15="http://schemas.microsoft.com/office/powerpoint/2012/main" userId="S::dhsc.epi3@coemed.org::e74af7b2-9690-45f7-9ca5-21ef67d1de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C"/>
    <a:srgbClr val="FFFFFF"/>
    <a:srgbClr val="1D4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EF2A5-DF1E-4A62-9BD4-7969E429379C}" v="1" dt="2020-09-25T04:56:21.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93" d="100"/>
          <a:sy n="93" d="100"/>
        </p:scale>
        <p:origin x="72" y="204"/>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SC Branch Admin (Claudia BIENDL)" userId="18827311-890c-49cb-98b3-53e8429bf5eb" providerId="ADAL" clId="{088EF2A5-DF1E-4A62-9BD4-7969E429379C}"/>
    <pc:docChg chg="delSld">
      <pc:chgData name="DHSC Branch Admin (Claudia BIENDL)" userId="18827311-890c-49cb-98b3-53e8429bf5eb" providerId="ADAL" clId="{088EF2A5-DF1E-4A62-9BD4-7969E429379C}" dt="2020-09-25T04:56:30.938" v="0" actId="2696"/>
      <pc:docMkLst>
        <pc:docMk/>
      </pc:docMkLst>
      <pc:sldChg chg="del">
        <pc:chgData name="DHSC Branch Admin (Claudia BIENDL)" userId="18827311-890c-49cb-98b3-53e8429bf5eb" providerId="ADAL" clId="{088EF2A5-DF1E-4A62-9BD4-7969E429379C}" dt="2020-09-25T04:56:30.938" v="0" actId="2696"/>
        <pc:sldMkLst>
          <pc:docMk/>
          <pc:sldMk cId="2013364279" sldId="4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C56CF8-F829-4EAE-AF8E-818ADF9D4604}"/>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A14AA70-71F6-4532-958E-8EB92F3E6D21}"/>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FF0E3071-9106-46F8-8FB2-047BE270946B}" type="datetimeFigureOut">
              <a:rPr lang="en-GB" smtClean="0"/>
              <a:t>25/09/2020</a:t>
            </a:fld>
            <a:endParaRPr lang="en-GB"/>
          </a:p>
        </p:txBody>
      </p:sp>
      <p:sp>
        <p:nvSpPr>
          <p:cNvPr id="4" name="Footer Placeholder 3">
            <a:extLst>
              <a:ext uri="{FF2B5EF4-FFF2-40B4-BE49-F238E27FC236}">
                <a16:creationId xmlns:a16="http://schemas.microsoft.com/office/drawing/2014/main" id="{6E5D3ED6-48F3-4EEB-8882-62816B207C2F}"/>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7BF9F96-D445-45B9-97A1-4D9608AF37D1}"/>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3448467D-0C8B-452E-861B-79D129C02AC5}" type="slidenum">
              <a:rPr lang="en-GB" smtClean="0"/>
              <a:t>‹#›</a:t>
            </a:fld>
            <a:endParaRPr lang="en-GB"/>
          </a:p>
        </p:txBody>
      </p:sp>
    </p:spTree>
    <p:extLst>
      <p:ext uri="{BB962C8B-B14F-4D97-AF65-F5344CB8AC3E}">
        <p14:creationId xmlns:p14="http://schemas.microsoft.com/office/powerpoint/2010/main" val="2225371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425821A-A33D-4544-9790-09B110771AE5}" type="datetimeFigureOut">
              <a:rPr lang="en-GB" smtClean="0"/>
              <a:t>25/09/2020</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F39317F-6987-4945-BF4C-42F1CBF579F5}" type="slidenum">
              <a:rPr lang="en-GB" smtClean="0"/>
              <a:t>‹#›</a:t>
            </a:fld>
            <a:endParaRPr lang="en-GB"/>
          </a:p>
        </p:txBody>
      </p:sp>
    </p:spTree>
    <p:extLst>
      <p:ext uri="{BB962C8B-B14F-4D97-AF65-F5344CB8AC3E}">
        <p14:creationId xmlns:p14="http://schemas.microsoft.com/office/powerpoint/2010/main" val="3057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39317F-6987-4945-BF4C-42F1CBF579F5}" type="slidenum">
              <a:rPr lang="en-GB" smtClean="0"/>
              <a:t>1</a:t>
            </a:fld>
            <a:endParaRPr lang="en-GB"/>
          </a:p>
        </p:txBody>
      </p:sp>
    </p:spTree>
    <p:extLst>
      <p:ext uri="{BB962C8B-B14F-4D97-AF65-F5344CB8AC3E}">
        <p14:creationId xmlns:p14="http://schemas.microsoft.com/office/powerpoint/2010/main" val="239876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9317F-6987-4945-BF4C-42F1CBF579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96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9317F-6987-4945-BF4C-42F1CBF579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08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9317F-6987-4945-BF4C-42F1CBF579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70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9317F-6987-4945-BF4C-42F1CBF579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60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9317F-6987-4945-BF4C-42F1CBF579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35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9317F-6987-4945-BF4C-42F1CBF579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04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9317F-6987-4945-BF4C-42F1CBF579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07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dhsc@coemed.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dhsc@coemed.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dhsc@coemed.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Classification">
    <p:spTree>
      <p:nvGrpSpPr>
        <p:cNvPr id="1" name=""/>
        <p:cNvGrpSpPr/>
        <p:nvPr/>
      </p:nvGrpSpPr>
      <p:grpSpPr>
        <a:xfrm>
          <a:off x="0" y="0"/>
          <a:ext cx="0" cy="0"/>
          <a:chOff x="0" y="0"/>
          <a:chExt cx="0" cy="0"/>
        </a:xfrm>
      </p:grpSpPr>
      <p:graphicFrame>
        <p:nvGraphicFramePr>
          <p:cNvPr id="7" name="Tabelle 6">
            <a:extLst>
              <a:ext uri="{FF2B5EF4-FFF2-40B4-BE49-F238E27FC236}">
                <a16:creationId xmlns:a16="http://schemas.microsoft.com/office/drawing/2014/main" id="{2BCB9865-E53A-4604-9715-00CE2843B658}"/>
              </a:ext>
            </a:extLst>
          </p:cNvPr>
          <p:cNvGraphicFramePr>
            <a:graphicFrameLocks noGrp="1"/>
          </p:cNvGraphicFramePr>
          <p:nvPr userDrawn="1">
            <p:extLst>
              <p:ext uri="{D42A27DB-BD31-4B8C-83A1-F6EECF244321}">
                <p14:modId xmlns:p14="http://schemas.microsoft.com/office/powerpoint/2010/main" val="2622773525"/>
              </p:ext>
            </p:extLst>
          </p:nvPr>
        </p:nvGraphicFramePr>
        <p:xfrm>
          <a:off x="-8730" y="0"/>
          <a:ext cx="12192000" cy="1404000"/>
        </p:xfrm>
        <a:graphic>
          <a:graphicData uri="http://schemas.openxmlformats.org/drawingml/2006/table">
            <a:tbl>
              <a:tblPr firstRow="1" bandRow="1">
                <a:tableStyleId>{5C22544A-7EE6-4342-B048-85BDC9FD1C3A}</a:tableStyleId>
              </a:tblPr>
              <a:tblGrid>
                <a:gridCol w="2211185">
                  <a:extLst>
                    <a:ext uri="{9D8B030D-6E8A-4147-A177-3AD203B41FA5}">
                      <a16:colId xmlns:a16="http://schemas.microsoft.com/office/drawing/2014/main" val="2516061092"/>
                    </a:ext>
                  </a:extLst>
                </a:gridCol>
                <a:gridCol w="7780713">
                  <a:extLst>
                    <a:ext uri="{9D8B030D-6E8A-4147-A177-3AD203B41FA5}">
                      <a16:colId xmlns:a16="http://schemas.microsoft.com/office/drawing/2014/main" val="4017471204"/>
                    </a:ext>
                  </a:extLst>
                </a:gridCol>
                <a:gridCol w="2200102">
                  <a:extLst>
                    <a:ext uri="{9D8B030D-6E8A-4147-A177-3AD203B41FA5}">
                      <a16:colId xmlns:a16="http://schemas.microsoft.com/office/drawing/2014/main" val="2610014564"/>
                    </a:ext>
                  </a:extLst>
                </a:gridCol>
              </a:tblGrid>
              <a:tr h="1404000">
                <a:tc>
                  <a:txBody>
                    <a:bodyPr/>
                    <a:lstStyle/>
                    <a:p>
                      <a:pPr algn="ctr"/>
                      <a:r>
                        <a:rPr kumimoji="0" lang="en-GB" sz="1300" b="1" i="0" u="none" strike="noStrike" kern="1200" cap="none" spc="0" normalizeH="0" baseline="0" noProof="0">
                          <a:ln>
                            <a:noFill/>
                          </a:ln>
                          <a:solidFill>
                            <a:srgbClr val="2F5496"/>
                          </a:solidFill>
                          <a:effectLst/>
                          <a:uLnTx/>
                          <a:uFillTx/>
                          <a:latin typeface="Arial" panose="020B0604020202020204" pitchFamily="34" charset="0"/>
                          <a:ea typeface="Calibri" panose="020F0502020204030204" pitchFamily="34" charset="0"/>
                          <a:cs typeface="+mj-cs"/>
                        </a:rPr>
                        <a:t>     </a:t>
                      </a:r>
                      <a:endParaRPr lang="de-DE"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0070C0"/>
                          </a:solidFill>
                          <a:effectLst/>
                          <a:latin typeface="Arial" panose="020B0604020202020204" pitchFamily="34" charset="0"/>
                          <a:ea typeface="+mn-ea"/>
                          <a:cs typeface="Arial" panose="020B0604020202020204" pitchFamily="34" charset="0"/>
                        </a:rPr>
                        <a:t>NATO unclassified, releasable to RS, KFOR, EU</a:t>
                      </a:r>
                      <a:br>
                        <a:rPr lang="en-US" sz="1400" spc="25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r>
                        <a:rPr lang="de-DE" sz="1400" spc="25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endParaRPr lang="de-DE"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700" b="1" baseline="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1" baseline="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b="1" dirty="0">
                        <a:solidFill>
                          <a:srgbClr val="0070C0"/>
                        </a:solidFill>
                        <a:latin typeface="Arial" panose="020B060402020202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GB"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info.dhsc@coemed.org</a:t>
                      </a:r>
                      <a:endParaRPr lang="en-GB"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0" u="none"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Branch Chief</a:t>
                      </a:r>
                      <a:br>
                        <a:rPr lang="en-GB" sz="1200" b="0" u="none"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br>
                      <a:r>
                        <a:rPr lang="en-GB" sz="900" b="0" u="none"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Phone: +49 89 1249 4000</a:t>
                      </a:r>
                      <a:br>
                        <a:rPr lang="en-GB" sz="1200" b="0" u="none"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b="0" u="none"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Branch Admin</a:t>
                      </a:r>
                      <a:r>
                        <a:rPr lang="de-DE" sz="900" b="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br>
                        <a:rPr lang="de-DE" sz="900" b="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GB" sz="900" b="0" u="none"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Phone: +49 89 1249 4001</a:t>
                      </a:r>
                      <a:endParaRPr lang="de-DE" sz="9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561609"/>
                  </a:ext>
                </a:extLst>
              </a:tr>
            </a:tbl>
          </a:graphicData>
        </a:graphic>
      </p:graphicFrame>
      <p:pic>
        <p:nvPicPr>
          <p:cNvPr id="8" name="Grafik 10">
            <a:extLst>
              <a:ext uri="{FF2B5EF4-FFF2-40B4-BE49-F238E27FC236}">
                <a16:creationId xmlns:a16="http://schemas.microsoft.com/office/drawing/2014/main" id="{C7D2AA60-2614-4082-B444-F6793909E3C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19063" y="103799"/>
            <a:ext cx="1071669" cy="1102960"/>
          </a:xfrm>
          <a:prstGeom prst="rect">
            <a:avLst/>
          </a:prstGeom>
        </p:spPr>
      </p:pic>
      <p:sp>
        <p:nvSpPr>
          <p:cNvPr id="9" name="Textfeld 11">
            <a:extLst>
              <a:ext uri="{FF2B5EF4-FFF2-40B4-BE49-F238E27FC236}">
                <a16:creationId xmlns:a16="http://schemas.microsoft.com/office/drawing/2014/main" id="{442DB7F9-0100-4F81-9A3F-6FF6F189EE7D}"/>
              </a:ext>
            </a:extLst>
          </p:cNvPr>
          <p:cNvSpPr txBox="1"/>
          <p:nvPr userDrawn="1"/>
        </p:nvSpPr>
        <p:spPr>
          <a:xfrm>
            <a:off x="-16392" y="123367"/>
            <a:ext cx="228689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5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Force Health Protection Branch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5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NATO MilMed COE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5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Munich</a:t>
            </a:r>
          </a:p>
        </p:txBody>
      </p:sp>
      <p:pic>
        <p:nvPicPr>
          <p:cNvPr id="10" name="Picture 9">
            <a:extLst>
              <a:ext uri="{FF2B5EF4-FFF2-40B4-BE49-F238E27FC236}">
                <a16:creationId xmlns:a16="http://schemas.microsoft.com/office/drawing/2014/main" id="{90DB6A9B-E61A-4ADA-9BA1-BE77401484B8}"/>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9047513" y="48445"/>
            <a:ext cx="638715" cy="1249680"/>
          </a:xfrm>
          <a:prstGeom prst="rect">
            <a:avLst/>
          </a:prstGeom>
        </p:spPr>
      </p:pic>
    </p:spTree>
    <p:extLst>
      <p:ext uri="{BB962C8B-B14F-4D97-AF65-F5344CB8AC3E}">
        <p14:creationId xmlns:p14="http://schemas.microsoft.com/office/powerpoint/2010/main" val="20618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2B01-A19C-4AA6-A87B-F5FD8993F6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B81C03-D249-483E-89A3-2085F432C2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FF3C9-5CBF-47EE-A7CF-A745D03BDA90}"/>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5" name="Footer Placeholder 4">
            <a:extLst>
              <a:ext uri="{FF2B5EF4-FFF2-40B4-BE49-F238E27FC236}">
                <a16:creationId xmlns:a16="http://schemas.microsoft.com/office/drawing/2014/main" id="{71371F6C-2BDC-4EB7-8C95-96041C4E8F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8BF5D1-05C7-4F37-B003-9278F405CD47}"/>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351868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B305-C70D-4244-9549-BB53929CC2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D4EF8E-38F4-4061-B7C8-4CBA89BD3E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35A2F4-DCB3-49AB-BE3B-7FC9D27ABA74}"/>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5" name="Footer Placeholder 4">
            <a:extLst>
              <a:ext uri="{FF2B5EF4-FFF2-40B4-BE49-F238E27FC236}">
                <a16:creationId xmlns:a16="http://schemas.microsoft.com/office/drawing/2014/main" id="{02ADE45A-0720-4737-B3C6-C38810F9F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FC255C-745A-4BA7-8645-E2CC23E0CCE5}"/>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308756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EF3C-B05A-41CD-A136-0088D4809F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4AE8BB-1755-4FEC-96E9-45EF556FF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13B1F3-DDA7-4B59-BB7B-501AC9BB8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8E3F50-FBFB-4363-ADA4-307668A9E283}"/>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6" name="Footer Placeholder 5">
            <a:extLst>
              <a:ext uri="{FF2B5EF4-FFF2-40B4-BE49-F238E27FC236}">
                <a16:creationId xmlns:a16="http://schemas.microsoft.com/office/drawing/2014/main" id="{7FC0398E-0B9B-4A91-AC25-C9FB7A7FB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8CA2F6-7884-401E-BB5B-C43BF9E7BC70}"/>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1566358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EFC7-3F05-44BF-B005-F4C743F1CD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C30F4C-D4F4-47BF-9869-DEA87D6FDD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7C0F4F-5495-4182-9C1A-B1B35C1024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5494B6-D1AF-4BFE-B151-59251798CA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70C4D-8CC4-4476-ABBE-37FE0E511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C2AA59-00F0-425A-B51C-542E782A2426}"/>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8" name="Footer Placeholder 7">
            <a:extLst>
              <a:ext uri="{FF2B5EF4-FFF2-40B4-BE49-F238E27FC236}">
                <a16:creationId xmlns:a16="http://schemas.microsoft.com/office/drawing/2014/main" id="{346906AA-3729-4662-983D-9FC6A5E3DA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2C8544-91D0-41FD-9881-A291AE0CB3E4}"/>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1666790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E344-63F0-407D-BDCC-9B5A41ED6B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7BEA99-D729-4396-A5B1-A2A84C386E6B}"/>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4" name="Footer Placeholder 3">
            <a:extLst>
              <a:ext uri="{FF2B5EF4-FFF2-40B4-BE49-F238E27FC236}">
                <a16:creationId xmlns:a16="http://schemas.microsoft.com/office/drawing/2014/main" id="{E5040D01-DA65-4741-A20C-88F2C6D064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6EAACA-D131-45EF-8241-3F886E7303C8}"/>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81855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C9994-13CB-4900-88A4-A2F944D2BB8C}"/>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3" name="Footer Placeholder 2">
            <a:extLst>
              <a:ext uri="{FF2B5EF4-FFF2-40B4-BE49-F238E27FC236}">
                <a16:creationId xmlns:a16="http://schemas.microsoft.com/office/drawing/2014/main" id="{3406EE52-0C2A-4EF1-8CC1-3E6E067F2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5B0122-D4BC-4518-B454-843692AAB70D}"/>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35725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D7A5-838D-44BE-9D65-CEFB62D20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41592C-9B2F-46E0-8622-389FAB052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DF3E37-0DF2-40AA-AB41-7F7136F29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2D02D-364D-4613-A3A5-228459C89036}"/>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6" name="Footer Placeholder 5">
            <a:extLst>
              <a:ext uri="{FF2B5EF4-FFF2-40B4-BE49-F238E27FC236}">
                <a16:creationId xmlns:a16="http://schemas.microsoft.com/office/drawing/2014/main" id="{DF74FDA8-C7B2-45C7-B7C5-05358E5AB0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9A8958-CB67-4488-B6E1-6E0AB5A4B339}"/>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541912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DEA5-BB7E-4B6A-A2DE-81D3DA51E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633217-1657-4B77-9DF1-A60BB838F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72DC83-7CE9-4375-8175-E21231DF7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3E802C-6FCE-453E-8DD5-FB2E2BEC5051}"/>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6" name="Footer Placeholder 5">
            <a:extLst>
              <a:ext uri="{FF2B5EF4-FFF2-40B4-BE49-F238E27FC236}">
                <a16:creationId xmlns:a16="http://schemas.microsoft.com/office/drawing/2014/main" id="{ECB50DCF-74FB-4655-9820-6F77D5348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DBF3AB-847B-4F38-8B21-00F2C7AC0B8D}"/>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425940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1CFE-C57D-48A0-93AD-BA55BB05AD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1572CA-BF0E-4B23-8EE3-A0E8F7C014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F0D62D-DA44-4B2F-B83E-1AE24CF0F390}"/>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5" name="Footer Placeholder 4">
            <a:extLst>
              <a:ext uri="{FF2B5EF4-FFF2-40B4-BE49-F238E27FC236}">
                <a16:creationId xmlns:a16="http://schemas.microsoft.com/office/drawing/2014/main" id="{D93B1969-E6BA-4138-A167-6336C1BB4F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6273BF-8CAC-407C-84B0-52EC8A1D5C4E}"/>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3370288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63C22-5662-425E-B820-9466067856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C32FD3-602B-40F7-86EC-A9A360A8C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E80941-0615-4141-9EF9-43BBEE9FCBED}"/>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5" name="Footer Placeholder 4">
            <a:extLst>
              <a:ext uri="{FF2B5EF4-FFF2-40B4-BE49-F238E27FC236}">
                <a16:creationId xmlns:a16="http://schemas.microsoft.com/office/drawing/2014/main" id="{41A9F1AD-DB0F-40CF-906D-F9AC9D5401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E2CF0F-40A7-4B99-894E-B85983C2F505}"/>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85115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out classification">
    <p:spTree>
      <p:nvGrpSpPr>
        <p:cNvPr id="1" name=""/>
        <p:cNvGrpSpPr/>
        <p:nvPr/>
      </p:nvGrpSpPr>
      <p:grpSpPr>
        <a:xfrm>
          <a:off x="0" y="0"/>
          <a:ext cx="0" cy="0"/>
          <a:chOff x="0" y="0"/>
          <a:chExt cx="0" cy="0"/>
        </a:xfrm>
      </p:grpSpPr>
      <p:graphicFrame>
        <p:nvGraphicFramePr>
          <p:cNvPr id="7" name="Tabelle 6">
            <a:extLst>
              <a:ext uri="{FF2B5EF4-FFF2-40B4-BE49-F238E27FC236}">
                <a16:creationId xmlns:a16="http://schemas.microsoft.com/office/drawing/2014/main" id="{2BCB9865-E53A-4604-9715-00CE2843B658}"/>
              </a:ext>
            </a:extLst>
          </p:cNvPr>
          <p:cNvGraphicFramePr>
            <a:graphicFrameLocks noGrp="1"/>
          </p:cNvGraphicFramePr>
          <p:nvPr userDrawn="1">
            <p:extLst>
              <p:ext uri="{D42A27DB-BD31-4B8C-83A1-F6EECF244321}">
                <p14:modId xmlns:p14="http://schemas.microsoft.com/office/powerpoint/2010/main" val="3901774018"/>
              </p:ext>
            </p:extLst>
          </p:nvPr>
        </p:nvGraphicFramePr>
        <p:xfrm>
          <a:off x="-8730" y="0"/>
          <a:ext cx="12192000" cy="1402080"/>
        </p:xfrm>
        <a:graphic>
          <a:graphicData uri="http://schemas.openxmlformats.org/drawingml/2006/table">
            <a:tbl>
              <a:tblPr firstRow="1" bandRow="1">
                <a:tableStyleId>{5C22544A-7EE6-4342-B048-85BDC9FD1C3A}</a:tableStyleId>
              </a:tblPr>
              <a:tblGrid>
                <a:gridCol w="2211185">
                  <a:extLst>
                    <a:ext uri="{9D8B030D-6E8A-4147-A177-3AD203B41FA5}">
                      <a16:colId xmlns:a16="http://schemas.microsoft.com/office/drawing/2014/main" val="2516061092"/>
                    </a:ext>
                  </a:extLst>
                </a:gridCol>
                <a:gridCol w="7780713">
                  <a:extLst>
                    <a:ext uri="{9D8B030D-6E8A-4147-A177-3AD203B41FA5}">
                      <a16:colId xmlns:a16="http://schemas.microsoft.com/office/drawing/2014/main" val="4017471204"/>
                    </a:ext>
                  </a:extLst>
                </a:gridCol>
                <a:gridCol w="2200102">
                  <a:extLst>
                    <a:ext uri="{9D8B030D-6E8A-4147-A177-3AD203B41FA5}">
                      <a16:colId xmlns:a16="http://schemas.microsoft.com/office/drawing/2014/main" val="2610014564"/>
                    </a:ext>
                  </a:extLst>
                </a:gridCol>
              </a:tblGrid>
              <a:tr h="1006496">
                <a:tc>
                  <a:txBody>
                    <a:bodyPr/>
                    <a:lstStyle/>
                    <a:p>
                      <a:pPr algn="ctr"/>
                      <a:r>
                        <a:rPr kumimoji="0" lang="en-GB" sz="1300" b="1" i="0" u="none" strike="noStrike" kern="1200" cap="none" spc="0" normalizeH="0" baseline="0" noProof="0">
                          <a:ln>
                            <a:noFill/>
                          </a:ln>
                          <a:solidFill>
                            <a:srgbClr val="2F5496"/>
                          </a:solidFill>
                          <a:effectLst/>
                          <a:uLnTx/>
                          <a:uFillTx/>
                          <a:latin typeface="Arial" panose="020B0604020202020204" pitchFamily="34" charset="0"/>
                          <a:ea typeface="Calibri" panose="020F0502020204030204" pitchFamily="34" charset="0"/>
                          <a:cs typeface="+mj-cs"/>
                        </a:rPr>
                        <a:t>     </a:t>
                      </a:r>
                      <a:endParaRPr lang="de-DE"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endParaRPr kumimoji="0" lang="en-US" sz="1400" b="1" i="0" u="none" strike="noStrike" kern="1200" cap="none" spc="250" normalizeH="0" baseline="0" noProof="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250" normalizeH="0" baseline="0" noProof="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de-DE" sz="1100" b="1"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de-DE" sz="1100" b="1"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de-DE" sz="2000" b="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GB" sz="12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info.dhsc@coemed.org</a:t>
                      </a:r>
                      <a:endParaRPr lang="en-GB" sz="12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Branch Chief</a:t>
                      </a:r>
                      <a:br>
                        <a:rPr lang="en-GB" sz="12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br>
                      <a:r>
                        <a:rPr lang="en-GB" sz="9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Phone: +49 89 1249 4003</a:t>
                      </a:r>
                      <a:br>
                        <a:rPr lang="en-GB" sz="12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Branch Admin</a:t>
                      </a:r>
                      <a:r>
                        <a:rPr lang="de-DE" sz="9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br>
                        <a:rPr lang="de-DE" sz="9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GB" sz="9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Phone: +49 89 1249 4001</a:t>
                      </a:r>
                      <a:endParaRPr lang="de-DE" sz="900" b="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561609"/>
                  </a:ext>
                </a:extLst>
              </a:tr>
            </a:tbl>
          </a:graphicData>
        </a:graphic>
      </p:graphicFrame>
      <p:pic>
        <p:nvPicPr>
          <p:cNvPr id="8" name="Grafik 10">
            <a:extLst>
              <a:ext uri="{FF2B5EF4-FFF2-40B4-BE49-F238E27FC236}">
                <a16:creationId xmlns:a16="http://schemas.microsoft.com/office/drawing/2014/main" id="{C7D2AA60-2614-4082-B444-F6793909E3C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19063" y="103799"/>
            <a:ext cx="1071669" cy="1102960"/>
          </a:xfrm>
          <a:prstGeom prst="rect">
            <a:avLst/>
          </a:prstGeom>
        </p:spPr>
      </p:pic>
      <p:sp>
        <p:nvSpPr>
          <p:cNvPr id="9" name="Textfeld 11">
            <a:extLst>
              <a:ext uri="{FF2B5EF4-FFF2-40B4-BE49-F238E27FC236}">
                <a16:creationId xmlns:a16="http://schemas.microsoft.com/office/drawing/2014/main" id="{442DB7F9-0100-4F81-9A3F-6FF6F189EE7D}"/>
              </a:ext>
            </a:extLst>
          </p:cNvPr>
          <p:cNvSpPr txBox="1"/>
          <p:nvPr userDrawn="1"/>
        </p:nvSpPr>
        <p:spPr>
          <a:xfrm>
            <a:off x="-16392" y="123367"/>
            <a:ext cx="228689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Force </a:t>
            </a:r>
            <a:r>
              <a:rPr kumimoji="0" lang="de-DE" sz="125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Health</a:t>
            </a:r>
            <a:r>
              <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r>
              <a:rPr kumimoji="0" lang="de-DE" sz="125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Protection</a:t>
            </a:r>
            <a:r>
              <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r>
              <a:rPr kumimoji="0" lang="de-DE" sz="125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Branch</a:t>
            </a:r>
            <a:endPar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NATO MilMed COE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5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Munich</a:t>
            </a:r>
            <a:endPar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90DB6A9B-E61A-4ADA-9BA1-BE77401484B8}"/>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9047513" y="48445"/>
            <a:ext cx="638715" cy="1249680"/>
          </a:xfrm>
          <a:prstGeom prst="rect">
            <a:avLst/>
          </a:prstGeom>
        </p:spPr>
      </p:pic>
    </p:spTree>
    <p:extLst>
      <p:ext uri="{BB962C8B-B14F-4D97-AF65-F5344CB8AC3E}">
        <p14:creationId xmlns:p14="http://schemas.microsoft.com/office/powerpoint/2010/main" val="3285106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ndard without Classificati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Tabelle 4">
            <a:extLst>
              <a:ext uri="{FF2B5EF4-FFF2-40B4-BE49-F238E27FC236}">
                <a16:creationId xmlns:a16="http://schemas.microsoft.com/office/drawing/2014/main" id="{A5A6E14A-C256-40FF-A7EB-213A03A33877}"/>
              </a:ext>
            </a:extLst>
          </p:cNvPr>
          <p:cNvGraphicFramePr>
            <a:graphicFrameLocks noGrp="1"/>
          </p:cNvGraphicFramePr>
          <p:nvPr userDrawn="1">
            <p:extLst>
              <p:ext uri="{D42A27DB-BD31-4B8C-83A1-F6EECF244321}">
                <p14:modId xmlns:p14="http://schemas.microsoft.com/office/powerpoint/2010/main" val="3899301489"/>
              </p:ext>
            </p:extLst>
          </p:nvPr>
        </p:nvGraphicFramePr>
        <p:xfrm>
          <a:off x="-1" y="-9524"/>
          <a:ext cx="12192000" cy="104921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516061092"/>
                    </a:ext>
                  </a:extLst>
                </a:gridCol>
              </a:tblGrid>
              <a:tr h="1049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561609"/>
                  </a:ext>
                </a:extLst>
              </a:tr>
            </a:tbl>
          </a:graphicData>
        </a:graphic>
      </p:graphicFrame>
      <p:graphicFrame>
        <p:nvGraphicFramePr>
          <p:cNvPr id="12" name="Table 12">
            <a:extLst>
              <a:ext uri="{FF2B5EF4-FFF2-40B4-BE49-F238E27FC236}">
                <a16:creationId xmlns:a16="http://schemas.microsoft.com/office/drawing/2014/main" id="{66C3AA59-CC36-436C-BB4D-794E5A393E70}"/>
              </a:ext>
            </a:extLst>
          </p:cNvPr>
          <p:cNvGraphicFramePr>
            <a:graphicFrameLocks noGrp="1"/>
          </p:cNvGraphicFramePr>
          <p:nvPr userDrawn="1">
            <p:extLst>
              <p:ext uri="{D42A27DB-BD31-4B8C-83A1-F6EECF244321}">
                <p14:modId xmlns:p14="http://schemas.microsoft.com/office/powerpoint/2010/main" val="774826163"/>
              </p:ext>
            </p:extLst>
          </p:nvPr>
        </p:nvGraphicFramePr>
        <p:xfrm>
          <a:off x="-2" y="1039688"/>
          <a:ext cx="12192002" cy="5818311"/>
        </p:xfrm>
        <a:graphic>
          <a:graphicData uri="http://schemas.openxmlformats.org/drawingml/2006/table">
            <a:tbl>
              <a:tblPr firstRow="1" bandRow="1">
                <a:tableStyleId>{5C22544A-7EE6-4342-B048-85BDC9FD1C3A}</a:tableStyleId>
              </a:tblPr>
              <a:tblGrid>
                <a:gridCol w="6096001">
                  <a:extLst>
                    <a:ext uri="{9D8B030D-6E8A-4147-A177-3AD203B41FA5}">
                      <a16:colId xmlns:a16="http://schemas.microsoft.com/office/drawing/2014/main" val="1993532130"/>
                    </a:ext>
                  </a:extLst>
                </a:gridCol>
                <a:gridCol w="6096001">
                  <a:extLst>
                    <a:ext uri="{9D8B030D-6E8A-4147-A177-3AD203B41FA5}">
                      <a16:colId xmlns:a16="http://schemas.microsoft.com/office/drawing/2014/main" val="3738401218"/>
                    </a:ext>
                  </a:extLst>
                </a:gridCol>
              </a:tblGrid>
              <a:tr h="5818311">
                <a:tc>
                  <a:txBody>
                    <a:bodyPr/>
                    <a:lstStyle/>
                    <a:p>
                      <a:endParaRPr lang="en-GB"/>
                    </a:p>
                  </a:txBody>
                  <a:tcPr>
                    <a:solidFill>
                      <a:schemeClr val="bg1">
                        <a:lumMod val="95000"/>
                      </a:schemeClr>
                    </a:solidFill>
                  </a:tcPr>
                </a:tc>
                <a:tc>
                  <a:txBody>
                    <a:bodyPr/>
                    <a:lstStyle/>
                    <a:p>
                      <a:endParaRPr lang="en-GB"/>
                    </a:p>
                  </a:txBody>
                  <a:tcPr>
                    <a:solidFill>
                      <a:schemeClr val="bg1">
                        <a:lumMod val="85000"/>
                      </a:schemeClr>
                    </a:solidFill>
                  </a:tcPr>
                </a:tc>
                <a:extLst>
                  <a:ext uri="{0D108BD9-81ED-4DB2-BD59-A6C34878D82A}">
                    <a16:rowId xmlns:a16="http://schemas.microsoft.com/office/drawing/2014/main" val="2906043359"/>
                  </a:ext>
                </a:extLst>
              </a:tr>
            </a:tbl>
          </a:graphicData>
        </a:graphic>
      </p:graphicFrame>
    </p:spTree>
    <p:extLst>
      <p:ext uri="{BB962C8B-B14F-4D97-AF65-F5344CB8AC3E}">
        <p14:creationId xmlns:p14="http://schemas.microsoft.com/office/powerpoint/2010/main" val="236666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 Classificati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Tabelle 4">
            <a:extLst>
              <a:ext uri="{FF2B5EF4-FFF2-40B4-BE49-F238E27FC236}">
                <a16:creationId xmlns:a16="http://schemas.microsoft.com/office/drawing/2014/main" id="{A5A6E14A-C256-40FF-A7EB-213A03A33877}"/>
              </a:ext>
            </a:extLst>
          </p:cNvPr>
          <p:cNvGraphicFramePr>
            <a:graphicFrameLocks noGrp="1"/>
          </p:cNvGraphicFramePr>
          <p:nvPr userDrawn="1">
            <p:extLst>
              <p:ext uri="{D42A27DB-BD31-4B8C-83A1-F6EECF244321}">
                <p14:modId xmlns:p14="http://schemas.microsoft.com/office/powerpoint/2010/main" val="3894620122"/>
              </p:ext>
            </p:extLst>
          </p:nvPr>
        </p:nvGraphicFramePr>
        <p:xfrm>
          <a:off x="-1" y="-9524"/>
          <a:ext cx="12192000" cy="104921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516061092"/>
                    </a:ext>
                  </a:extLst>
                </a:gridCol>
              </a:tblGrid>
              <a:tr h="1049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561609"/>
                  </a:ext>
                </a:extLst>
              </a:tr>
            </a:tbl>
          </a:graphicData>
        </a:graphic>
      </p:graphicFrame>
      <p:graphicFrame>
        <p:nvGraphicFramePr>
          <p:cNvPr id="12" name="Table 12">
            <a:extLst>
              <a:ext uri="{FF2B5EF4-FFF2-40B4-BE49-F238E27FC236}">
                <a16:creationId xmlns:a16="http://schemas.microsoft.com/office/drawing/2014/main" id="{66C3AA59-CC36-436C-BB4D-794E5A393E70}"/>
              </a:ext>
            </a:extLst>
          </p:cNvPr>
          <p:cNvGraphicFramePr>
            <a:graphicFrameLocks noGrp="1"/>
          </p:cNvGraphicFramePr>
          <p:nvPr userDrawn="1">
            <p:extLst>
              <p:ext uri="{D42A27DB-BD31-4B8C-83A1-F6EECF244321}">
                <p14:modId xmlns:p14="http://schemas.microsoft.com/office/powerpoint/2010/main" val="857340357"/>
              </p:ext>
            </p:extLst>
          </p:nvPr>
        </p:nvGraphicFramePr>
        <p:xfrm>
          <a:off x="-2" y="1039688"/>
          <a:ext cx="12192002" cy="5818311"/>
        </p:xfrm>
        <a:graphic>
          <a:graphicData uri="http://schemas.openxmlformats.org/drawingml/2006/table">
            <a:tbl>
              <a:tblPr firstRow="1" bandRow="1">
                <a:tableStyleId>{5C22544A-7EE6-4342-B048-85BDC9FD1C3A}</a:tableStyleId>
              </a:tblPr>
              <a:tblGrid>
                <a:gridCol w="6096001">
                  <a:extLst>
                    <a:ext uri="{9D8B030D-6E8A-4147-A177-3AD203B41FA5}">
                      <a16:colId xmlns:a16="http://schemas.microsoft.com/office/drawing/2014/main" val="1993532130"/>
                    </a:ext>
                  </a:extLst>
                </a:gridCol>
                <a:gridCol w="6096001">
                  <a:extLst>
                    <a:ext uri="{9D8B030D-6E8A-4147-A177-3AD203B41FA5}">
                      <a16:colId xmlns:a16="http://schemas.microsoft.com/office/drawing/2014/main" val="3738401218"/>
                    </a:ext>
                  </a:extLst>
                </a:gridCol>
              </a:tblGrid>
              <a:tr h="5818311">
                <a:tc>
                  <a:txBody>
                    <a:bodyPr/>
                    <a:lstStyle/>
                    <a:p>
                      <a:endParaRPr lang="en-GB"/>
                    </a:p>
                  </a:txBody>
                  <a:tcPr>
                    <a:solidFill>
                      <a:schemeClr val="bg1">
                        <a:lumMod val="95000"/>
                      </a:schemeClr>
                    </a:solidFill>
                  </a:tcPr>
                </a:tc>
                <a:tc>
                  <a:txBody>
                    <a:bodyPr/>
                    <a:lstStyle/>
                    <a:p>
                      <a:endParaRPr lang="en-GB"/>
                    </a:p>
                  </a:txBody>
                  <a:tcPr>
                    <a:solidFill>
                      <a:schemeClr val="bg1">
                        <a:lumMod val="85000"/>
                      </a:schemeClr>
                    </a:solidFill>
                  </a:tcPr>
                </a:tc>
                <a:extLst>
                  <a:ext uri="{0D108BD9-81ED-4DB2-BD59-A6C34878D82A}">
                    <a16:rowId xmlns:a16="http://schemas.microsoft.com/office/drawing/2014/main" val="2906043359"/>
                  </a:ext>
                </a:extLst>
              </a:tr>
            </a:tbl>
          </a:graphicData>
        </a:graphic>
      </p:graphicFrame>
      <p:sp>
        <p:nvSpPr>
          <p:cNvPr id="15" name="Rectangle 14">
            <a:extLst>
              <a:ext uri="{FF2B5EF4-FFF2-40B4-BE49-F238E27FC236}">
                <a16:creationId xmlns:a16="http://schemas.microsoft.com/office/drawing/2014/main" id="{3417E45E-2313-41F7-B6A4-FCBD8DE82D02}"/>
              </a:ext>
            </a:extLst>
          </p:cNvPr>
          <p:cNvSpPr/>
          <p:nvPr userDrawn="1"/>
        </p:nvSpPr>
        <p:spPr>
          <a:xfrm>
            <a:off x="4486423" y="-9525"/>
            <a:ext cx="3219151"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lumMod val="50000"/>
                    <a:lumOff val="50000"/>
                  </a:schemeClr>
                </a:solidFill>
                <a:effectLst/>
                <a:latin typeface="Arial" panose="020B0604020202020204" pitchFamily="34" charset="0"/>
                <a:ea typeface="+mn-ea"/>
                <a:cs typeface="Arial" panose="020B0604020202020204" pitchFamily="34" charset="0"/>
              </a:rPr>
              <a:t>NATO unclassified, releasable to RS, KFOR, EU</a:t>
            </a:r>
            <a:endParaRPr kumimoji="0" lang="de-DE" sz="11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extLst>
      <p:ext uri="{BB962C8B-B14F-4D97-AF65-F5344CB8AC3E}">
        <p14:creationId xmlns:p14="http://schemas.microsoft.com/office/powerpoint/2010/main" val="351114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ithout Classificati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Tabelle 4">
            <a:extLst>
              <a:ext uri="{FF2B5EF4-FFF2-40B4-BE49-F238E27FC236}">
                <a16:creationId xmlns:a16="http://schemas.microsoft.com/office/drawing/2014/main" id="{A5A6E14A-C256-40FF-A7EB-213A03A33877}"/>
              </a:ext>
            </a:extLst>
          </p:cNvPr>
          <p:cNvGraphicFramePr>
            <a:graphicFrameLocks noGrp="1"/>
          </p:cNvGraphicFramePr>
          <p:nvPr userDrawn="1">
            <p:extLst>
              <p:ext uri="{D42A27DB-BD31-4B8C-83A1-F6EECF244321}">
                <p14:modId xmlns:p14="http://schemas.microsoft.com/office/powerpoint/2010/main" val="123155471"/>
              </p:ext>
            </p:extLst>
          </p:nvPr>
        </p:nvGraphicFramePr>
        <p:xfrm>
          <a:off x="-1" y="-9524"/>
          <a:ext cx="12192000" cy="104921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516061092"/>
                    </a:ext>
                  </a:extLst>
                </a:gridCol>
              </a:tblGrid>
              <a:tr h="1049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561609"/>
                  </a:ext>
                </a:extLst>
              </a:tr>
            </a:tbl>
          </a:graphicData>
        </a:graphic>
      </p:graphicFrame>
      <p:graphicFrame>
        <p:nvGraphicFramePr>
          <p:cNvPr id="12" name="Table 12">
            <a:extLst>
              <a:ext uri="{FF2B5EF4-FFF2-40B4-BE49-F238E27FC236}">
                <a16:creationId xmlns:a16="http://schemas.microsoft.com/office/drawing/2014/main" id="{66C3AA59-CC36-436C-BB4D-794E5A393E70}"/>
              </a:ext>
            </a:extLst>
          </p:cNvPr>
          <p:cNvGraphicFramePr>
            <a:graphicFrameLocks noGrp="1"/>
          </p:cNvGraphicFramePr>
          <p:nvPr userDrawn="1">
            <p:extLst>
              <p:ext uri="{D42A27DB-BD31-4B8C-83A1-F6EECF244321}">
                <p14:modId xmlns:p14="http://schemas.microsoft.com/office/powerpoint/2010/main" val="4089489490"/>
              </p:ext>
            </p:extLst>
          </p:nvPr>
        </p:nvGraphicFramePr>
        <p:xfrm>
          <a:off x="-2" y="1039688"/>
          <a:ext cx="12192002" cy="5818311"/>
        </p:xfrm>
        <a:graphic>
          <a:graphicData uri="http://schemas.openxmlformats.org/drawingml/2006/table">
            <a:tbl>
              <a:tblPr firstRow="1" bandRow="1">
                <a:tableStyleId>{5C22544A-7EE6-4342-B048-85BDC9FD1C3A}</a:tableStyleId>
              </a:tblPr>
              <a:tblGrid>
                <a:gridCol w="6096001">
                  <a:extLst>
                    <a:ext uri="{9D8B030D-6E8A-4147-A177-3AD203B41FA5}">
                      <a16:colId xmlns:a16="http://schemas.microsoft.com/office/drawing/2014/main" val="1993532130"/>
                    </a:ext>
                  </a:extLst>
                </a:gridCol>
                <a:gridCol w="6096001">
                  <a:extLst>
                    <a:ext uri="{9D8B030D-6E8A-4147-A177-3AD203B41FA5}">
                      <a16:colId xmlns:a16="http://schemas.microsoft.com/office/drawing/2014/main" val="3738401218"/>
                    </a:ext>
                  </a:extLst>
                </a:gridCol>
              </a:tblGrid>
              <a:tr h="5818311">
                <a:tc>
                  <a:txBody>
                    <a:bodyPr/>
                    <a:lstStyle/>
                    <a:p>
                      <a:endParaRPr lang="en-GB"/>
                    </a:p>
                  </a:txBody>
                  <a:tcPr>
                    <a:solidFill>
                      <a:schemeClr val="bg1">
                        <a:lumMod val="95000"/>
                      </a:schemeClr>
                    </a:solidFill>
                  </a:tcPr>
                </a:tc>
                <a:tc>
                  <a:txBody>
                    <a:bodyPr/>
                    <a:lstStyle/>
                    <a:p>
                      <a:endParaRPr lang="en-GB"/>
                    </a:p>
                  </a:txBody>
                  <a:tcPr>
                    <a:solidFill>
                      <a:schemeClr val="bg1">
                        <a:lumMod val="85000"/>
                      </a:schemeClr>
                    </a:solidFill>
                  </a:tcPr>
                </a:tc>
                <a:extLst>
                  <a:ext uri="{0D108BD9-81ED-4DB2-BD59-A6C34878D82A}">
                    <a16:rowId xmlns:a16="http://schemas.microsoft.com/office/drawing/2014/main" val="2906043359"/>
                  </a:ext>
                </a:extLst>
              </a:tr>
            </a:tbl>
          </a:graphicData>
        </a:graphic>
      </p:graphicFrame>
    </p:spTree>
    <p:extLst>
      <p:ext uri="{BB962C8B-B14F-4D97-AF65-F5344CB8AC3E}">
        <p14:creationId xmlns:p14="http://schemas.microsoft.com/office/powerpoint/2010/main" val="374432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andard with Classification_onecolor">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Tabelle 4">
            <a:extLst>
              <a:ext uri="{FF2B5EF4-FFF2-40B4-BE49-F238E27FC236}">
                <a16:creationId xmlns:a16="http://schemas.microsoft.com/office/drawing/2014/main" id="{A5A6E14A-C256-40FF-A7EB-213A03A33877}"/>
              </a:ext>
            </a:extLst>
          </p:cNvPr>
          <p:cNvGraphicFramePr>
            <a:graphicFrameLocks noGrp="1"/>
          </p:cNvGraphicFramePr>
          <p:nvPr userDrawn="1">
            <p:extLst>
              <p:ext uri="{D42A27DB-BD31-4B8C-83A1-F6EECF244321}">
                <p14:modId xmlns:p14="http://schemas.microsoft.com/office/powerpoint/2010/main" val="3922858410"/>
              </p:ext>
            </p:extLst>
          </p:nvPr>
        </p:nvGraphicFramePr>
        <p:xfrm>
          <a:off x="-1" y="-9524"/>
          <a:ext cx="12192000" cy="104921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516061092"/>
                    </a:ext>
                  </a:extLst>
                </a:gridCol>
              </a:tblGrid>
              <a:tr h="1049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561609"/>
                  </a:ext>
                </a:extLst>
              </a:tr>
            </a:tbl>
          </a:graphicData>
        </a:graphic>
      </p:graphicFrame>
      <p:graphicFrame>
        <p:nvGraphicFramePr>
          <p:cNvPr id="12" name="Table 12">
            <a:extLst>
              <a:ext uri="{FF2B5EF4-FFF2-40B4-BE49-F238E27FC236}">
                <a16:creationId xmlns:a16="http://schemas.microsoft.com/office/drawing/2014/main" id="{66C3AA59-CC36-436C-BB4D-794E5A393E70}"/>
              </a:ext>
            </a:extLst>
          </p:cNvPr>
          <p:cNvGraphicFramePr>
            <a:graphicFrameLocks noGrp="1"/>
          </p:cNvGraphicFramePr>
          <p:nvPr userDrawn="1">
            <p:extLst>
              <p:ext uri="{D42A27DB-BD31-4B8C-83A1-F6EECF244321}">
                <p14:modId xmlns:p14="http://schemas.microsoft.com/office/powerpoint/2010/main" val="807993103"/>
              </p:ext>
            </p:extLst>
          </p:nvPr>
        </p:nvGraphicFramePr>
        <p:xfrm>
          <a:off x="-2" y="1039688"/>
          <a:ext cx="12192002" cy="5818311"/>
        </p:xfrm>
        <a:graphic>
          <a:graphicData uri="http://schemas.openxmlformats.org/drawingml/2006/table">
            <a:tbl>
              <a:tblPr firstRow="1" bandRow="1">
                <a:tableStyleId>{5C22544A-7EE6-4342-B048-85BDC9FD1C3A}</a:tableStyleId>
              </a:tblPr>
              <a:tblGrid>
                <a:gridCol w="12192002">
                  <a:extLst>
                    <a:ext uri="{9D8B030D-6E8A-4147-A177-3AD203B41FA5}">
                      <a16:colId xmlns:a16="http://schemas.microsoft.com/office/drawing/2014/main" val="1993532130"/>
                    </a:ext>
                  </a:extLst>
                </a:gridCol>
              </a:tblGrid>
              <a:tr h="5818311">
                <a:tc>
                  <a:txBody>
                    <a:bodyPr/>
                    <a:lstStyle/>
                    <a:p>
                      <a:endParaRPr lang="en-GB" dirty="0"/>
                    </a:p>
                  </a:txBody>
                  <a:tcPr>
                    <a:solidFill>
                      <a:schemeClr val="bg1">
                        <a:lumMod val="95000"/>
                      </a:schemeClr>
                    </a:solidFill>
                  </a:tcPr>
                </a:tc>
                <a:extLst>
                  <a:ext uri="{0D108BD9-81ED-4DB2-BD59-A6C34878D82A}">
                    <a16:rowId xmlns:a16="http://schemas.microsoft.com/office/drawing/2014/main" val="2906043359"/>
                  </a:ext>
                </a:extLst>
              </a:tr>
            </a:tbl>
          </a:graphicData>
        </a:graphic>
      </p:graphicFrame>
      <p:sp>
        <p:nvSpPr>
          <p:cNvPr id="15" name="Rectangle 14">
            <a:extLst>
              <a:ext uri="{FF2B5EF4-FFF2-40B4-BE49-F238E27FC236}">
                <a16:creationId xmlns:a16="http://schemas.microsoft.com/office/drawing/2014/main" id="{3417E45E-2313-41F7-B6A4-FCBD8DE82D02}"/>
              </a:ext>
            </a:extLst>
          </p:cNvPr>
          <p:cNvSpPr/>
          <p:nvPr userDrawn="1"/>
        </p:nvSpPr>
        <p:spPr>
          <a:xfrm>
            <a:off x="4486423" y="-9525"/>
            <a:ext cx="3219151"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lumMod val="50000"/>
                    <a:lumOff val="50000"/>
                  </a:schemeClr>
                </a:solidFill>
                <a:effectLst/>
                <a:latin typeface="Arial" panose="020B0604020202020204" pitchFamily="34" charset="0"/>
                <a:ea typeface="+mn-ea"/>
                <a:cs typeface="Arial" panose="020B0604020202020204" pitchFamily="34" charset="0"/>
              </a:rPr>
              <a:t>NATO unclassified, releasable to RS, KFOR, EU</a:t>
            </a:r>
            <a:endParaRPr kumimoji="0" lang="de-DE" sz="11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extLst>
      <p:ext uri="{BB962C8B-B14F-4D97-AF65-F5344CB8AC3E}">
        <p14:creationId xmlns:p14="http://schemas.microsoft.com/office/powerpoint/2010/main" val="342747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without Classification_onecolor">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Tabelle 4">
            <a:extLst>
              <a:ext uri="{FF2B5EF4-FFF2-40B4-BE49-F238E27FC236}">
                <a16:creationId xmlns:a16="http://schemas.microsoft.com/office/drawing/2014/main" id="{A5A6E14A-C256-40FF-A7EB-213A03A33877}"/>
              </a:ext>
            </a:extLst>
          </p:cNvPr>
          <p:cNvGraphicFramePr>
            <a:graphicFrameLocks noGrp="1"/>
          </p:cNvGraphicFramePr>
          <p:nvPr userDrawn="1">
            <p:extLst>
              <p:ext uri="{D42A27DB-BD31-4B8C-83A1-F6EECF244321}">
                <p14:modId xmlns:p14="http://schemas.microsoft.com/office/powerpoint/2010/main" val="1089787637"/>
              </p:ext>
            </p:extLst>
          </p:nvPr>
        </p:nvGraphicFramePr>
        <p:xfrm>
          <a:off x="-1" y="-9524"/>
          <a:ext cx="12192000" cy="104921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516061092"/>
                    </a:ext>
                  </a:extLst>
                </a:gridCol>
              </a:tblGrid>
              <a:tr h="1049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mn-lt"/>
                        <a:ea typeface="+mn-ea"/>
                        <a:cs typeface="+mn-cs"/>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561609"/>
                  </a:ext>
                </a:extLst>
              </a:tr>
            </a:tbl>
          </a:graphicData>
        </a:graphic>
      </p:graphicFrame>
      <p:graphicFrame>
        <p:nvGraphicFramePr>
          <p:cNvPr id="12" name="Table 12">
            <a:extLst>
              <a:ext uri="{FF2B5EF4-FFF2-40B4-BE49-F238E27FC236}">
                <a16:creationId xmlns:a16="http://schemas.microsoft.com/office/drawing/2014/main" id="{66C3AA59-CC36-436C-BB4D-794E5A393E70}"/>
              </a:ext>
            </a:extLst>
          </p:cNvPr>
          <p:cNvGraphicFramePr>
            <a:graphicFrameLocks noGrp="1"/>
          </p:cNvGraphicFramePr>
          <p:nvPr userDrawn="1">
            <p:extLst>
              <p:ext uri="{D42A27DB-BD31-4B8C-83A1-F6EECF244321}">
                <p14:modId xmlns:p14="http://schemas.microsoft.com/office/powerpoint/2010/main" val="688200366"/>
              </p:ext>
            </p:extLst>
          </p:nvPr>
        </p:nvGraphicFramePr>
        <p:xfrm>
          <a:off x="-2" y="1039688"/>
          <a:ext cx="12192002" cy="5818311"/>
        </p:xfrm>
        <a:graphic>
          <a:graphicData uri="http://schemas.openxmlformats.org/drawingml/2006/table">
            <a:tbl>
              <a:tblPr firstRow="1" bandRow="1">
                <a:tableStyleId>{5C22544A-7EE6-4342-B048-85BDC9FD1C3A}</a:tableStyleId>
              </a:tblPr>
              <a:tblGrid>
                <a:gridCol w="12192002">
                  <a:extLst>
                    <a:ext uri="{9D8B030D-6E8A-4147-A177-3AD203B41FA5}">
                      <a16:colId xmlns:a16="http://schemas.microsoft.com/office/drawing/2014/main" val="1993532130"/>
                    </a:ext>
                  </a:extLst>
                </a:gridCol>
              </a:tblGrid>
              <a:tr h="5818311">
                <a:tc>
                  <a:txBody>
                    <a:bodyPr/>
                    <a:lstStyle/>
                    <a:p>
                      <a:endParaRPr lang="en-GB" dirty="0"/>
                    </a:p>
                  </a:txBody>
                  <a:tcPr>
                    <a:solidFill>
                      <a:schemeClr val="bg1">
                        <a:lumMod val="95000"/>
                      </a:schemeClr>
                    </a:solidFill>
                  </a:tcPr>
                </a:tc>
                <a:extLst>
                  <a:ext uri="{0D108BD9-81ED-4DB2-BD59-A6C34878D82A}">
                    <a16:rowId xmlns:a16="http://schemas.microsoft.com/office/drawing/2014/main" val="2906043359"/>
                  </a:ext>
                </a:extLst>
              </a:tr>
            </a:tbl>
          </a:graphicData>
        </a:graphic>
      </p:graphicFrame>
    </p:spTree>
    <p:extLst>
      <p:ext uri="{BB962C8B-B14F-4D97-AF65-F5344CB8AC3E}">
        <p14:creationId xmlns:p14="http://schemas.microsoft.com/office/powerpoint/2010/main" val="345824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skAssessment">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Tabelle 4">
            <a:extLst>
              <a:ext uri="{FF2B5EF4-FFF2-40B4-BE49-F238E27FC236}">
                <a16:creationId xmlns:a16="http://schemas.microsoft.com/office/drawing/2014/main" id="{A5A6E14A-C256-40FF-A7EB-213A03A33877}"/>
              </a:ext>
            </a:extLst>
          </p:cNvPr>
          <p:cNvGraphicFramePr>
            <a:graphicFrameLocks noGrp="1"/>
          </p:cNvGraphicFramePr>
          <p:nvPr userDrawn="1">
            <p:extLst>
              <p:ext uri="{D42A27DB-BD31-4B8C-83A1-F6EECF244321}">
                <p14:modId xmlns:p14="http://schemas.microsoft.com/office/powerpoint/2010/main" val="910169001"/>
              </p:ext>
            </p:extLst>
          </p:nvPr>
        </p:nvGraphicFramePr>
        <p:xfrm>
          <a:off x="-1" y="-9523"/>
          <a:ext cx="12192000" cy="27699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516061092"/>
                    </a:ext>
                  </a:extLst>
                </a:gridCol>
              </a:tblGrid>
              <a:tr h="276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mn-lt"/>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39561609"/>
                  </a:ext>
                </a:extLst>
              </a:tr>
            </a:tbl>
          </a:graphicData>
        </a:graphic>
      </p:graphicFrame>
      <p:sp>
        <p:nvSpPr>
          <p:cNvPr id="15" name="Rectangle 14">
            <a:extLst>
              <a:ext uri="{FF2B5EF4-FFF2-40B4-BE49-F238E27FC236}">
                <a16:creationId xmlns:a16="http://schemas.microsoft.com/office/drawing/2014/main" id="{3417E45E-2313-41F7-B6A4-FCBD8DE82D02}"/>
              </a:ext>
            </a:extLst>
          </p:cNvPr>
          <p:cNvSpPr/>
          <p:nvPr userDrawn="1"/>
        </p:nvSpPr>
        <p:spPr>
          <a:xfrm>
            <a:off x="4486423" y="-9525"/>
            <a:ext cx="3219151"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lumMod val="50000"/>
                    <a:lumOff val="50000"/>
                  </a:schemeClr>
                </a:solidFill>
                <a:effectLst/>
                <a:latin typeface="Arial" panose="020B0604020202020204" pitchFamily="34" charset="0"/>
                <a:ea typeface="+mn-ea"/>
                <a:cs typeface="Arial" panose="020B0604020202020204" pitchFamily="34" charset="0"/>
              </a:rPr>
              <a:t>NATO unclassified, releasable to RS, KFOR, EU</a:t>
            </a:r>
            <a:endParaRPr kumimoji="0" lang="de-DE" sz="11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extLst>
      <p:ext uri="{BB962C8B-B14F-4D97-AF65-F5344CB8AC3E}">
        <p14:creationId xmlns:p14="http://schemas.microsoft.com/office/powerpoint/2010/main" val="323158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graphicFrame>
        <p:nvGraphicFramePr>
          <p:cNvPr id="7" name="Tabelle 6">
            <a:extLst>
              <a:ext uri="{FF2B5EF4-FFF2-40B4-BE49-F238E27FC236}">
                <a16:creationId xmlns:a16="http://schemas.microsoft.com/office/drawing/2014/main" id="{2BCB9865-E53A-4604-9715-00CE2843B658}"/>
              </a:ext>
            </a:extLst>
          </p:cNvPr>
          <p:cNvGraphicFramePr>
            <a:graphicFrameLocks noGrp="1"/>
          </p:cNvGraphicFramePr>
          <p:nvPr userDrawn="1">
            <p:extLst>
              <p:ext uri="{D42A27DB-BD31-4B8C-83A1-F6EECF244321}">
                <p14:modId xmlns:p14="http://schemas.microsoft.com/office/powerpoint/2010/main" val="3581159143"/>
              </p:ext>
            </p:extLst>
          </p:nvPr>
        </p:nvGraphicFramePr>
        <p:xfrm>
          <a:off x="-8730" y="0"/>
          <a:ext cx="12192000" cy="1371600"/>
        </p:xfrm>
        <a:graphic>
          <a:graphicData uri="http://schemas.openxmlformats.org/drawingml/2006/table">
            <a:tbl>
              <a:tblPr firstRow="1" bandRow="1">
                <a:tableStyleId>{5C22544A-7EE6-4342-B048-85BDC9FD1C3A}</a:tableStyleId>
              </a:tblPr>
              <a:tblGrid>
                <a:gridCol w="2211185">
                  <a:extLst>
                    <a:ext uri="{9D8B030D-6E8A-4147-A177-3AD203B41FA5}">
                      <a16:colId xmlns:a16="http://schemas.microsoft.com/office/drawing/2014/main" val="2516061092"/>
                    </a:ext>
                  </a:extLst>
                </a:gridCol>
                <a:gridCol w="7780713">
                  <a:extLst>
                    <a:ext uri="{9D8B030D-6E8A-4147-A177-3AD203B41FA5}">
                      <a16:colId xmlns:a16="http://schemas.microsoft.com/office/drawing/2014/main" val="4017471204"/>
                    </a:ext>
                  </a:extLst>
                </a:gridCol>
                <a:gridCol w="2200102">
                  <a:extLst>
                    <a:ext uri="{9D8B030D-6E8A-4147-A177-3AD203B41FA5}">
                      <a16:colId xmlns:a16="http://schemas.microsoft.com/office/drawing/2014/main" val="2610014564"/>
                    </a:ext>
                  </a:extLst>
                </a:gridCol>
              </a:tblGrid>
              <a:tr h="1006496">
                <a:tc>
                  <a:txBody>
                    <a:bodyPr/>
                    <a:lstStyle/>
                    <a:p>
                      <a:pPr algn="ctr"/>
                      <a:r>
                        <a:rPr kumimoji="0" lang="en-GB" sz="1300" b="1" i="0" u="none" strike="noStrike" kern="1200" cap="none" spc="0" normalizeH="0" baseline="0" noProof="0">
                          <a:ln>
                            <a:noFill/>
                          </a:ln>
                          <a:solidFill>
                            <a:srgbClr val="2F5496"/>
                          </a:solidFill>
                          <a:effectLst/>
                          <a:uLnTx/>
                          <a:uFillTx/>
                          <a:latin typeface="Arial" panose="020B0604020202020204" pitchFamily="34" charset="0"/>
                          <a:ea typeface="Calibri" panose="020F0502020204030204" pitchFamily="34" charset="0"/>
                          <a:cs typeface="+mj-cs"/>
                        </a:rPr>
                        <a:t>     </a:t>
                      </a:r>
                      <a:endParaRPr lang="de-DE"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br>
                        <a:rPr lang="en-US" sz="1400" spc="25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r>
                        <a:rPr lang="de-DE" sz="1400" spc="25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de-DE" sz="2000" b="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800" b="1" baseline="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baseline="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b="1">
                        <a:solidFill>
                          <a:srgbClr val="0070C0"/>
                        </a:solidFill>
                        <a:latin typeface="Arial" panose="020B060402020202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n-GB" sz="12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info.dhsc@coemed.org</a:t>
                      </a:r>
                      <a:endParaRPr lang="en-GB" sz="12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Branch Chief</a:t>
                      </a:r>
                      <a:br>
                        <a:rPr lang="en-GB" sz="12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br>
                      <a:r>
                        <a:rPr lang="en-GB" sz="9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Phone: +49 89 1249 4003</a:t>
                      </a:r>
                      <a:br>
                        <a:rPr lang="en-GB" sz="12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Branch Admin</a:t>
                      </a:r>
                      <a:r>
                        <a:rPr lang="de-DE" sz="9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br>
                        <a:rPr lang="de-DE" sz="900" b="0" u="none">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GB" sz="900" b="0" u="none">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Phone: +49 89 1249 4001</a:t>
                      </a:r>
                      <a:endParaRPr lang="de-DE" sz="900" b="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561609"/>
                  </a:ext>
                </a:extLst>
              </a:tr>
            </a:tbl>
          </a:graphicData>
        </a:graphic>
      </p:graphicFrame>
      <p:pic>
        <p:nvPicPr>
          <p:cNvPr id="8" name="Grafik 10">
            <a:extLst>
              <a:ext uri="{FF2B5EF4-FFF2-40B4-BE49-F238E27FC236}">
                <a16:creationId xmlns:a16="http://schemas.microsoft.com/office/drawing/2014/main" id="{C7D2AA60-2614-4082-B444-F6793909E3C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19063" y="103799"/>
            <a:ext cx="1071669" cy="1102960"/>
          </a:xfrm>
          <a:prstGeom prst="rect">
            <a:avLst/>
          </a:prstGeom>
        </p:spPr>
      </p:pic>
      <p:sp>
        <p:nvSpPr>
          <p:cNvPr id="9" name="Textfeld 11">
            <a:extLst>
              <a:ext uri="{FF2B5EF4-FFF2-40B4-BE49-F238E27FC236}">
                <a16:creationId xmlns:a16="http://schemas.microsoft.com/office/drawing/2014/main" id="{442DB7F9-0100-4F81-9A3F-6FF6F189EE7D}"/>
              </a:ext>
            </a:extLst>
          </p:cNvPr>
          <p:cNvSpPr txBox="1"/>
          <p:nvPr userDrawn="1"/>
        </p:nvSpPr>
        <p:spPr>
          <a:xfrm>
            <a:off x="-16392" y="123367"/>
            <a:ext cx="228689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Force </a:t>
            </a:r>
            <a:r>
              <a:rPr kumimoji="0" lang="de-DE" sz="125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Health</a:t>
            </a:r>
            <a:r>
              <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r>
              <a:rPr kumimoji="0" lang="de-DE" sz="125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Protection</a:t>
            </a:r>
            <a:r>
              <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r>
              <a:rPr kumimoji="0" lang="de-DE" sz="125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Branch</a:t>
            </a:r>
            <a:endPar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NATO MilMed COE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50" b="1" i="0" u="none" strike="noStrike" kern="1200" cap="none" spc="0" normalizeH="0" baseline="0" noProof="0" err="1">
                <a:ln>
                  <a:noFill/>
                </a:ln>
                <a:solidFill>
                  <a:srgbClr val="0070C0"/>
                </a:solidFill>
                <a:effectLst/>
                <a:uLnTx/>
                <a:uFillTx/>
                <a:latin typeface="Arial" panose="020B0604020202020204" pitchFamily="34" charset="0"/>
                <a:ea typeface="+mn-ea"/>
                <a:cs typeface="Arial" panose="020B0604020202020204" pitchFamily="34" charset="0"/>
              </a:rPr>
              <a:t>Munich</a:t>
            </a:r>
            <a:endParaRPr kumimoji="0" lang="de-DE" sz="12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90DB6A9B-E61A-4ADA-9BA1-BE77401484B8}"/>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9047513" y="48445"/>
            <a:ext cx="638715" cy="1249680"/>
          </a:xfrm>
          <a:prstGeom prst="rect">
            <a:avLst/>
          </a:prstGeom>
        </p:spPr>
      </p:pic>
    </p:spTree>
    <p:extLst>
      <p:ext uri="{BB962C8B-B14F-4D97-AF65-F5344CB8AC3E}">
        <p14:creationId xmlns:p14="http://schemas.microsoft.com/office/powerpoint/2010/main" val="262862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577B-945C-4E6C-B228-77AD3E3E1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863DCF-D674-4CE5-BB98-EF31FD911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9B4E11-9A87-4BC5-B60A-C9BDF84351A9}"/>
              </a:ext>
            </a:extLst>
          </p:cNvPr>
          <p:cNvSpPr>
            <a:spLocks noGrp="1"/>
          </p:cNvSpPr>
          <p:nvPr>
            <p:ph type="dt" sz="half" idx="10"/>
          </p:nvPr>
        </p:nvSpPr>
        <p:spPr/>
        <p:txBody>
          <a:bodyPr/>
          <a:lstStyle/>
          <a:p>
            <a:fld id="{D319C60F-11DA-458A-97FC-976DC42C9881}" type="datetimeFigureOut">
              <a:rPr lang="en-GB" smtClean="0"/>
              <a:t>25/09/2020</a:t>
            </a:fld>
            <a:endParaRPr lang="en-GB"/>
          </a:p>
        </p:txBody>
      </p:sp>
      <p:sp>
        <p:nvSpPr>
          <p:cNvPr id="5" name="Footer Placeholder 4">
            <a:extLst>
              <a:ext uri="{FF2B5EF4-FFF2-40B4-BE49-F238E27FC236}">
                <a16:creationId xmlns:a16="http://schemas.microsoft.com/office/drawing/2014/main" id="{44B19230-1214-423B-A1E3-A731F49A7D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F6DEA9-4AB1-44E2-8F1E-DB03895D3CE3}"/>
              </a:ext>
            </a:extLst>
          </p:cNvPr>
          <p:cNvSpPr>
            <a:spLocks noGrp="1"/>
          </p:cNvSpPr>
          <p:nvPr>
            <p:ph type="sldNum" sz="quarter" idx="12"/>
          </p:nvPr>
        </p:nvSpPr>
        <p:spPr/>
        <p:txBody>
          <a:bodyPr/>
          <a:lstStyle/>
          <a:p>
            <a:fld id="{865179F5-E901-4A82-9766-4D84BF1F93B5}" type="slidenum">
              <a:rPr lang="en-GB" smtClean="0"/>
              <a:t>‹#›</a:t>
            </a:fld>
            <a:endParaRPr lang="en-GB"/>
          </a:p>
        </p:txBody>
      </p:sp>
    </p:spTree>
    <p:extLst>
      <p:ext uri="{BB962C8B-B14F-4D97-AF65-F5344CB8AC3E}">
        <p14:creationId xmlns:p14="http://schemas.microsoft.com/office/powerpoint/2010/main" val="229237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5A711-245D-4902-A81E-F40D338D7D63}" type="datetimeFigureOut">
              <a:rPr lang="de-DE" smtClean="0"/>
              <a:t>25.09.2020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A001C-1273-49BD-B68D-9392264886C1}" type="slidenum">
              <a:rPr lang="de-DE" smtClean="0"/>
              <a:t>‹#›</a:t>
            </a:fld>
            <a:endParaRPr lang="de-DE"/>
          </a:p>
        </p:txBody>
      </p:sp>
    </p:spTree>
    <p:extLst>
      <p:ext uri="{BB962C8B-B14F-4D97-AF65-F5344CB8AC3E}">
        <p14:creationId xmlns:p14="http://schemas.microsoft.com/office/powerpoint/2010/main" val="261509801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7" r:id="rId3"/>
    <p:sldLayoutId id="2147483672" r:id="rId4"/>
    <p:sldLayoutId id="2147483711" r:id="rId5"/>
    <p:sldLayoutId id="2147483712"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10FF9-7453-4038-B41D-F887C47B3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F4EC15-30A2-4569-B5F7-9FA991E62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1D78DA-C03F-4651-885B-741CCF558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9C60F-11DA-458A-97FC-976DC42C9881}" type="datetimeFigureOut">
              <a:rPr lang="en-GB" smtClean="0"/>
              <a:t>25/09/2020</a:t>
            </a:fld>
            <a:endParaRPr lang="en-GB"/>
          </a:p>
        </p:txBody>
      </p:sp>
      <p:sp>
        <p:nvSpPr>
          <p:cNvPr id="5" name="Footer Placeholder 4">
            <a:extLst>
              <a:ext uri="{FF2B5EF4-FFF2-40B4-BE49-F238E27FC236}">
                <a16:creationId xmlns:a16="http://schemas.microsoft.com/office/drawing/2014/main" id="{B44C4082-129B-4228-A380-F201F89E5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4C2D64-4F0D-4B5F-B31D-6BD7460A9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179F5-E901-4A82-9766-4D84BF1F93B5}" type="slidenum">
              <a:rPr lang="en-GB" smtClean="0"/>
              <a:t>‹#›</a:t>
            </a:fld>
            <a:endParaRPr lang="en-GB"/>
          </a:p>
        </p:txBody>
      </p:sp>
    </p:spTree>
    <p:extLst>
      <p:ext uri="{BB962C8B-B14F-4D97-AF65-F5344CB8AC3E}">
        <p14:creationId xmlns:p14="http://schemas.microsoft.com/office/powerpoint/2010/main" val="15604523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cdc.europa.eu/en/geographical-distribution-2019-ncov-cases" TargetMode="External"/><Relationship Id="rId3" Type="http://schemas.openxmlformats.org/officeDocument/2006/relationships/hyperlink" Target="https://www.who.int/news-room/detail/23-09-2020-covid-19-pandemic-countries-urged-to-take-stronger-action-to-stop-spread-of-harmful-information" TargetMode="External"/><Relationship Id="rId7" Type="http://schemas.openxmlformats.org/officeDocument/2006/relationships/hyperlink" Target="https://forms.office.com/Pages/ResponsePage.aspx?id=Ada59cF6jUaZ_fZxuxzAAVLXriN_74RJnkC57W6UsgRUQVhUVlk4TUUzM1lER0NDUzE1MzZSSDVOSi4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coemed.org/resources/COVID19" TargetMode="External"/><Relationship Id="rId11" Type="http://schemas.openxmlformats.org/officeDocument/2006/relationships/image" Target="../media/image4.png"/><Relationship Id="rId5" Type="http://schemas.openxmlformats.org/officeDocument/2006/relationships/hyperlink" Target="https://openwho.org/" TargetMode="External"/><Relationship Id="rId10" Type="http://schemas.openxmlformats.org/officeDocument/2006/relationships/hyperlink" Target="https://www.worldometers.info/coronavirus/worldwide-graphs/" TargetMode="External"/><Relationship Id="rId4" Type="http://schemas.openxmlformats.org/officeDocument/2006/relationships/hyperlink" Target="https://www.who.int/immunization/policy/position_papers/Interim_SAGE_influenza_vaccination_recommendations.pdf?ua=1"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worldometers.info/coronavirus/country/spai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auswaertiges-amt.de/de/ReiseUndSicherheit/tschechischerepubliksicherheit/210456#content_0" TargetMode="External"/><Relationship Id="rId3" Type="http://schemas.openxmlformats.org/officeDocument/2006/relationships/hyperlink" Target="https://onemocneni-aktualne.mzcr.cz/covid-19" TargetMode="External"/><Relationship Id="rId7" Type="http://schemas.openxmlformats.org/officeDocument/2006/relationships/hyperlink" Target="https://ourworldindata.org/coronavirus/country/france?country=~FRA" TargetMode="External"/><Relationship Id="rId12" Type="http://schemas.openxmlformats.org/officeDocument/2006/relationships/hyperlink" Target="https://coronavirus.jhu.edu/region/czechia" TargetMode="External"/><Relationship Id="rId17" Type="http://schemas.openxmlformats.org/officeDocument/2006/relationships/image" Target="../media/image9.png"/><Relationship Id="rId2" Type="http://schemas.openxmlformats.org/officeDocument/2006/relationships/notesSlide" Target="../notesSlides/notesSlide3.xml"/><Relationship Id="rId16" Type="http://schemas.openxmlformats.org/officeDocument/2006/relationships/hyperlink" Target="https://www.nzz.ch/panorama/coronavirus-neuste-fallzahlen-in-der-schweiz-und-weltweit-ld.1542774#subtitle-europa-in-spanien-gibt-es-mehr-neuinfektionen-als-in-der-ersten-welle-first" TargetMode="Externa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hyperlink" Target="https://en.wikipedia.org/wiki/COVID-19_pandemic_in_France" TargetMode="External"/><Relationship Id="rId15" Type="http://schemas.openxmlformats.org/officeDocument/2006/relationships/hyperlink" Target="https://ourworldindata.org/coronavirus/country/czech-republic?country=~CZE#what-is-the-daily-number-of-confirmed-cases" TargetMode="External"/><Relationship Id="rId10" Type="http://schemas.openxmlformats.org/officeDocument/2006/relationships/hyperlink" Target="https://en.wikipedia.org/wiki/France" TargetMode="External"/><Relationship Id="rId4" Type="http://schemas.openxmlformats.org/officeDocument/2006/relationships/image" Target="../media/image5.png"/><Relationship Id="rId9" Type="http://schemas.openxmlformats.org/officeDocument/2006/relationships/hyperlink" Target="https://www.bbc.com/news/topics/c302m85qenyt/france" TargetMode="External"/><Relationship Id="rId14" Type="http://schemas.openxmlformats.org/officeDocument/2006/relationships/hyperlink" Target="https://www.zdf.de/nachrichten/heute-sendungen/videos/corona-lage-in-tschechien-100.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oxfam.org/en/press-releases/small-group-rich-nations-have-bought-more-half-future-supply-leading-covid-19"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mdr.de/wissen/menschenversuche-gegen-corona-100.html" TargetMode="External"/><Relationship Id="rId5" Type="http://schemas.openxmlformats.org/officeDocument/2006/relationships/image" Target="../media/image10.png"/><Relationship Id="rId10" Type="http://schemas.openxmlformats.org/officeDocument/2006/relationships/hyperlink" Target="https://www.wissenschaft.de/gesundheit-medizin/corona-impfstoffe-hoffnungsvolle-ergebnisse-bei-zwei-kandidaten/" TargetMode="External"/><Relationship Id="rId4" Type="http://schemas.openxmlformats.org/officeDocument/2006/relationships/hyperlink" Target="https://www.eara.eu/post/infographics-the-key-stages-to-develop-a-covid-19-vaccine" TargetMode="External"/><Relationship Id="rId9" Type="http://schemas.openxmlformats.org/officeDocument/2006/relationships/hyperlink" Target="https://www.nytimes.com/interactive/2020/science/coronavirus-vaccine-tracker.html?campaign_id=154&amp;emc=edit_cb_20200922&amp;instance_id=22428&amp;nl=coronavirus-briefing&amp;regi_id=133654920&amp;segment_id=38746&amp;te=1&amp;user_id=363383ed99046d5f1c75f18e67981a29"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scmp.com/news/asia/southeast-asia/article/3102847/philippines-braces-retrain-300000-citizens-returning" TargetMode="External"/><Relationship Id="rId3" Type="http://schemas.openxmlformats.org/officeDocument/2006/relationships/hyperlink" Target="https://www.dw.com/en/coronavirus-uptick-in-cases-after-pakistan-reopened-schools/av-55023728" TargetMode="External"/><Relationship Id="rId7" Type="http://schemas.openxmlformats.org/officeDocument/2006/relationships/hyperlink" Target="https://www.aljazeera.com/news/2020/9/21/myanmar-locks-down-yangon-region-after-record-jump-in-covid-cas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scmp.com/news/china/science/article/3102711/coronavirus-pets-may-be-more-susceptible-covid-19-first-thought" TargetMode="External"/><Relationship Id="rId5" Type="http://schemas.openxmlformats.org/officeDocument/2006/relationships/hyperlink" Target="https://www.aljazeera.com/news/2020/9/24/uk-to-host-human-challenge-trials-for-covid-19-vaccines" TargetMode="External"/><Relationship Id="rId10" Type="http://schemas.openxmlformats.org/officeDocument/2006/relationships/hyperlink" Target="https://www.dw.com/en/covid-19-has-led-to-trillion-dollar-losses-for-workers-around-world/a-55026876" TargetMode="External"/><Relationship Id="rId4" Type="http://schemas.openxmlformats.org/officeDocument/2006/relationships/hyperlink" Target="https://www.scmp.com/news/china/science/article/3102415/coronavirus-second-wave-over-winter-inevitable-china-infectious" TargetMode="External"/><Relationship Id="rId9" Type="http://schemas.openxmlformats.org/officeDocument/2006/relationships/hyperlink" Target="https://www.theguardian.com/world/2020/sep/24/close-to-100-accuracy-airport-enlists-sniffer-dogs-to-test-for-covid-1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westernpacific/emergencies/covid-19/information/covid-19-new-norma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https://www.thelancet.com/journals/lancet/article/PIIS0140-6736(20)31142-9/fulltext" TargetMode="External"/><Relationship Id="rId3" Type="http://schemas.openxmlformats.org/officeDocument/2006/relationships/hyperlink" Target="https://www.sueddeutsche.de/gesundheit/atemschutzmaske-coronavirus-maske-schutz-1.4867144" TargetMode="External"/><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www.cdc.gov/coronavirus/2019-ncov/hcp/using-ppe.html" TargetMode="External"/><Relationship Id="rId10" Type="http://schemas.openxmlformats.org/officeDocument/2006/relationships/image" Target="../media/image19.png"/><Relationship Id="rId4" Type="http://schemas.openxmlformats.org/officeDocument/2006/relationships/hyperlink" Target="https://www.cdc.gov/coronavirus/2019-ncov/prevent-getting-sick/diy-cloth-face-coverings.html" TargetMode="External"/><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hcp/infection-control.html"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hyperlink" Target="https://www.cdc.gov/coronavirus/2019-ncov/hcp/using-ppe.html"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3298070884"/>
              </p:ext>
            </p:extLst>
          </p:nvPr>
        </p:nvGraphicFramePr>
        <p:xfrm>
          <a:off x="-16392" y="0"/>
          <a:ext cx="12192000" cy="139085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516061092"/>
                    </a:ext>
                  </a:extLst>
                </a:gridCol>
              </a:tblGrid>
              <a:tr h="1390850">
                <a:tc>
                  <a:txBody>
                    <a:bodyPr/>
                    <a:lstStyle/>
                    <a:p>
                      <a:pPr marL="0" marR="0" algn="ctr">
                        <a:lnSpc>
                          <a:spcPct val="100000"/>
                        </a:lnSpc>
                        <a:spcBef>
                          <a:spcPts val="0"/>
                        </a:spcBef>
                        <a:spcAft>
                          <a:spcPts val="0"/>
                        </a:spcAft>
                      </a:pPr>
                      <a:endParaRPr lang="en-US" sz="1400" spc="25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400" spc="25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Short Update 38a</a:t>
                      </a:r>
                      <a:endParaRPr lang="de-DE"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20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COVID-19</a:t>
                      </a:r>
                      <a:endParaRPr lang="de-DE"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Coronavirus</a:t>
                      </a:r>
                      <a:r>
                        <a:rPr lang="de-DE" sz="1800" b="1" baseline="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Disease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baseline="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25</a:t>
                      </a:r>
                      <a:r>
                        <a:rPr lang="de-DE" sz="1800" b="1" baseline="30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a:t>
                      </a:r>
                      <a:r>
                        <a:rPr lang="de-DE" sz="1800" b="1" baseline="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of September 2020</a:t>
                      </a:r>
                      <a:endParaRPr lang="de-DE" sz="1100" b="1" dirty="0">
                        <a:solidFill>
                          <a:srgbClr val="0070C0"/>
                        </a:solidFill>
                        <a:latin typeface="Arial" panose="020B0604020202020204" pitchFamily="34" charset="0"/>
                        <a:ea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9561609"/>
                  </a:ext>
                </a:extLst>
              </a:tr>
            </a:tbl>
          </a:graphicData>
        </a:graphic>
      </p:graphicFrame>
      <p:graphicFrame>
        <p:nvGraphicFramePr>
          <p:cNvPr id="17" name="Tabelle 16"/>
          <p:cNvGraphicFramePr>
            <a:graphicFrameLocks noGrp="1" noChangeAspect="1"/>
          </p:cNvGraphicFramePr>
          <p:nvPr>
            <p:extLst>
              <p:ext uri="{D42A27DB-BD31-4B8C-83A1-F6EECF244321}">
                <p14:modId xmlns:p14="http://schemas.microsoft.com/office/powerpoint/2010/main" val="694123866"/>
              </p:ext>
            </p:extLst>
          </p:nvPr>
        </p:nvGraphicFramePr>
        <p:xfrm>
          <a:off x="-16393" y="1407111"/>
          <a:ext cx="12192000" cy="5537044"/>
        </p:xfrm>
        <a:graphic>
          <a:graphicData uri="http://schemas.openxmlformats.org/drawingml/2006/table">
            <a:tbl>
              <a:tblPr firstRow="1" firstCol="1" bandRow="1"/>
              <a:tblGrid>
                <a:gridCol w="1351870">
                  <a:extLst>
                    <a:ext uri="{9D8B030D-6E8A-4147-A177-3AD203B41FA5}">
                      <a16:colId xmlns:a16="http://schemas.microsoft.com/office/drawing/2014/main" val="3629165118"/>
                    </a:ext>
                  </a:extLst>
                </a:gridCol>
                <a:gridCol w="5276187">
                  <a:extLst>
                    <a:ext uri="{9D8B030D-6E8A-4147-A177-3AD203B41FA5}">
                      <a16:colId xmlns:a16="http://schemas.microsoft.com/office/drawing/2014/main" val="491360815"/>
                    </a:ext>
                  </a:extLst>
                </a:gridCol>
                <a:gridCol w="4136582">
                  <a:extLst>
                    <a:ext uri="{9D8B030D-6E8A-4147-A177-3AD203B41FA5}">
                      <a16:colId xmlns:a16="http://schemas.microsoft.com/office/drawing/2014/main" val="2429362377"/>
                    </a:ext>
                  </a:extLst>
                </a:gridCol>
                <a:gridCol w="1427361">
                  <a:extLst>
                    <a:ext uri="{9D8B030D-6E8A-4147-A177-3AD203B41FA5}">
                      <a16:colId xmlns:a16="http://schemas.microsoft.com/office/drawing/2014/main" val="2029418351"/>
                    </a:ext>
                  </a:extLst>
                </a:gridCol>
              </a:tblGrid>
              <a:tr h="1252788">
                <a:tc rowSpan="2">
                  <a:txBody>
                    <a:bodyPr/>
                    <a:lstStyle/>
                    <a:p>
                      <a:pPr marL="0" marR="0" algn="ctr">
                        <a:lnSpc>
                          <a:spcPct val="100000"/>
                        </a:lnSpc>
                        <a:spcBef>
                          <a:spcPts val="0"/>
                        </a:spcBef>
                        <a:spcAft>
                          <a:spcPts val="0"/>
                        </a:spcAft>
                      </a:pPr>
                      <a:r>
                        <a:rPr lang="de-DE" sz="1600" b="1" u="sng"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GLOBAL</a:t>
                      </a:r>
                      <a:endParaRPr lang="de-DE" sz="10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GB" sz="1600" b="1" kern="1200" dirty="0">
                          <a:solidFill>
                            <a:schemeClr val="bg2">
                              <a:lumMod val="90000"/>
                            </a:schemeClr>
                          </a:solidFill>
                          <a:effectLst/>
                          <a:latin typeface="Arial" panose="020B0604020202020204" pitchFamily="34" charset="0"/>
                          <a:ea typeface="+mn-ea"/>
                          <a:cs typeface="Times New Roman" panose="02020603050405020304" pitchFamily="18" charset="0"/>
                        </a:rPr>
                        <a:t>32 126 562</a:t>
                      </a:r>
                    </a:p>
                    <a:p>
                      <a:pPr marL="0" marR="0" algn="ctr">
                        <a:lnSpc>
                          <a:spcPct val="115000"/>
                        </a:lnSpc>
                        <a:spcBef>
                          <a:spcPts val="0"/>
                        </a:spcBef>
                        <a:spcAft>
                          <a:spcPts val="0"/>
                        </a:spcAft>
                      </a:pPr>
                      <a:r>
                        <a:rPr lang="de-DE" sz="900" b="1"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Confirmed cases</a:t>
                      </a:r>
                      <a:endParaRPr lang="de-DE" sz="10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de-DE" sz="900" b="1" kern="1200"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22 168 450</a:t>
                      </a:r>
                      <a:br>
                        <a:rPr lang="de-DE" sz="1000" b="1" kern="1200"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br>
                      <a:r>
                        <a:rPr lang="de-DE" sz="1000" b="1" kern="1200"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recovered</a:t>
                      </a:r>
                      <a:r>
                        <a:rPr lang="de-DE" sz="1000" b="1"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0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de-DE" sz="1000" b="1"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981 986 deaths</a:t>
                      </a:r>
                      <a:endParaRPr lang="de-DE" sz="10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nchor="ctr">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rowSpan="7">
                  <a:txBody>
                    <a:bodyPr/>
                    <a:lstStyle/>
                    <a:p>
                      <a:pPr marL="0" marR="0" lvl="0" indent="0" algn="l" defTabSz="914400" rtl="0" eaLnBrk="1" fontAlgn="auto" latinLnBrk="0" hangingPunct="1">
                        <a:lnSpc>
                          <a:spcPct val="100000"/>
                        </a:lnSpc>
                        <a:spcBef>
                          <a:spcPts val="600"/>
                        </a:spcBef>
                        <a:spcAft>
                          <a:spcPts val="0"/>
                        </a:spcAft>
                        <a:buClrTx/>
                        <a:buSzTx/>
                        <a:buFontTx/>
                        <a:buNone/>
                        <a:tabLst>
                          <a:tab pos="85725" algn="l"/>
                          <a:tab pos="265113" algn="l"/>
                          <a:tab pos="2509838" algn="l"/>
                          <a:tab pos="2690813" algn="l"/>
                        </a:tabLst>
                        <a:defRPr/>
                      </a:pPr>
                      <a:r>
                        <a:rPr kumimoji="0" lang="de-DE" sz="1100" b="1" i="0" u="none" strike="noStrike" kern="1200" cap="none" spc="0" normalizeH="0" baseline="0" noProof="0" dirty="0">
                          <a:ln>
                            <a:noFill/>
                          </a:ln>
                          <a:solidFill>
                            <a:schemeClr val="accent1">
                              <a:lumMod val="75000"/>
                            </a:schemeClr>
                          </a:solidFill>
                          <a:effectLst/>
                          <a:uLnTx/>
                          <a:uFillTx/>
                          <a:latin typeface="+mn-lt"/>
                          <a:ea typeface="Calibri" panose="020F0502020204030204" pitchFamily="34" charset="0"/>
                          <a:cs typeface="Times New Roman" panose="02020603050405020304" pitchFamily="18" charset="0"/>
                        </a:rPr>
                        <a:t>News:</a:t>
                      </a:r>
                      <a:endParaRPr lang="en-GB" sz="1100" b="1" kern="1200" dirty="0">
                        <a:solidFill>
                          <a:schemeClr val="tx1"/>
                        </a:solidFill>
                        <a:effectLst/>
                        <a:latin typeface="+mn-lt"/>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85725" algn="l"/>
                          <a:tab pos="265113" algn="l"/>
                          <a:tab pos="2509838" algn="l"/>
                          <a:tab pos="2690813" algn="l"/>
                        </a:tabLst>
                        <a:defRPr/>
                      </a:pPr>
                      <a:r>
                        <a:rPr lang="en-GB" sz="1100" dirty="0"/>
                        <a:t>There have been some reports about researchers testing vaccines they’ve developed on themselves. Such self-experiments raise numerous ethical and legal questions and have to be regulated quickly, researchers from the US and Denmark demanded in the </a:t>
                      </a:r>
                      <a:r>
                        <a:rPr lang="en-GB" sz="1100" b="1" dirty="0"/>
                        <a:t>Science Magazine</a:t>
                      </a:r>
                      <a:r>
                        <a:rPr lang="en-GB" sz="1100" dirty="0"/>
                        <a:t>. They claim that if there is no regulation on self-experiments, the public’s trust in the development of safe corona vaccines could be compromised. Several scientists from the US released statements in which they described their self-experiments with various vaccine candidates. Similar statements were reported from Russia, China and other countries. According to the World Health Organization, currently there are almost 200 projects worldwide looking for suitable vaccines to protect against corona. Experts do not expect suitable vaccines to be widely available until the coming year.</a:t>
                      </a:r>
                    </a:p>
                    <a:p>
                      <a:pPr marL="180975" marR="0" lvl="0" indent="-180975"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85725" algn="l"/>
                          <a:tab pos="265113" algn="l"/>
                          <a:tab pos="2509838" algn="l"/>
                          <a:tab pos="2690813" algn="l"/>
                        </a:tabLst>
                        <a:defRPr/>
                      </a:pPr>
                      <a:r>
                        <a:rPr lang="en-GB" sz="1100" b="1" kern="1200" dirty="0">
                          <a:solidFill>
                            <a:schemeClr val="tx1"/>
                          </a:solidFill>
                          <a:effectLst/>
                          <a:latin typeface="+mn-lt"/>
                          <a:ea typeface="+mn-ea"/>
                          <a:cs typeface="+mn-cs"/>
                        </a:rPr>
                        <a:t>WHO and UN</a:t>
                      </a:r>
                      <a:r>
                        <a:rPr lang="en-GB" sz="1100" b="0" kern="1200" dirty="0">
                          <a:solidFill>
                            <a:schemeClr val="tx1"/>
                          </a:solidFill>
                          <a:effectLst/>
                          <a:latin typeface="+mn-lt"/>
                          <a:ea typeface="+mn-ea"/>
                          <a:cs typeface="+mn-cs"/>
                        </a:rPr>
                        <a:t>: </a:t>
                      </a:r>
                      <a:r>
                        <a:rPr lang="en-GB" sz="1100" dirty="0"/>
                        <a:t>specialised agencies and partners today </a:t>
                      </a:r>
                      <a:r>
                        <a:rPr lang="en-GB" sz="1100" dirty="0">
                          <a:hlinkClick r:id="rId3"/>
                        </a:rPr>
                        <a:t>called on countries</a:t>
                      </a:r>
                      <a:r>
                        <a:rPr lang="en-GB" sz="1100" dirty="0"/>
                        <a:t> to develop and implement action plans to promote the timely dissemination of science-based information and prevent the spread of false information while respecting freedom of expression.</a:t>
                      </a:r>
                      <a:endParaRPr lang="en-GB" sz="1100" b="0" kern="1200" dirty="0">
                        <a:solidFill>
                          <a:schemeClr val="tx1"/>
                        </a:solidFill>
                        <a:effectLst/>
                        <a:latin typeface="+mn-lt"/>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85725" algn="l"/>
                          <a:tab pos="265113" algn="l"/>
                          <a:tab pos="2509838" algn="l"/>
                          <a:tab pos="2690813" algn="l"/>
                        </a:tabLst>
                        <a:defRPr/>
                      </a:pPr>
                      <a:r>
                        <a:rPr lang="en-GB" sz="1100" b="1" dirty="0">
                          <a:solidFill>
                            <a:schemeClr val="tx1"/>
                          </a:solidFill>
                        </a:rPr>
                        <a:t>WHO</a:t>
                      </a:r>
                      <a:r>
                        <a:rPr lang="en-GB" sz="1100" dirty="0">
                          <a:solidFill>
                            <a:schemeClr val="tx1"/>
                          </a:solidFill>
                        </a:rPr>
                        <a:t> published an .interim guidance on </a:t>
                      </a:r>
                      <a:r>
                        <a:rPr lang="en-GB" sz="1100" dirty="0">
                          <a:solidFill>
                            <a:schemeClr val="tx1"/>
                          </a:solidFill>
                          <a:hlinkClick r:id="rId4"/>
                        </a:rPr>
                        <a:t>seasonal influenza vaccination recommendations </a:t>
                      </a:r>
                      <a:r>
                        <a:rPr lang="en-GB" sz="1100" dirty="0">
                          <a:solidFill>
                            <a:schemeClr val="tx1"/>
                          </a:solidFill>
                        </a:rPr>
                        <a:t>during the COVID-19 pandemic.</a:t>
                      </a:r>
                    </a:p>
                    <a:p>
                      <a:pPr marL="180975" marR="0" lvl="0" indent="-180975"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85725" algn="l"/>
                          <a:tab pos="265113" algn="l"/>
                          <a:tab pos="2509838" algn="l"/>
                          <a:tab pos="2690813" algn="l"/>
                        </a:tabLst>
                        <a:defRPr/>
                      </a:pPr>
                      <a:r>
                        <a:rPr lang="en-GB" sz="1100" b="1" kern="1200" dirty="0">
                          <a:solidFill>
                            <a:schemeClr val="tx1"/>
                          </a:solidFill>
                          <a:effectLst/>
                          <a:latin typeface="+mn-lt"/>
                          <a:ea typeface="+mn-ea"/>
                          <a:cs typeface="+mn-cs"/>
                        </a:rPr>
                        <a:t>WHO’s </a:t>
                      </a:r>
                      <a:r>
                        <a:rPr lang="en-GB" sz="1100" kern="1200" dirty="0">
                          <a:solidFill>
                            <a:schemeClr val="tx1"/>
                          </a:solidFill>
                          <a:effectLst/>
                          <a:latin typeface="+mn-lt"/>
                          <a:ea typeface="+mn-ea"/>
                          <a:cs typeface="+mn-cs"/>
                        </a:rPr>
                        <a:t>health emergencies online learning platform: </a:t>
                      </a:r>
                      <a:r>
                        <a:rPr lang="en-GB" sz="1100" kern="1200" dirty="0">
                          <a:solidFill>
                            <a:schemeClr val="tx1"/>
                          </a:solidFill>
                          <a:effectLst/>
                          <a:latin typeface="+mn-lt"/>
                          <a:ea typeface="+mn-ea"/>
                          <a:cs typeface="+mn-cs"/>
                          <a:hlinkClick r:id="rId5"/>
                        </a:rPr>
                        <a:t>OpenWHO.org</a:t>
                      </a:r>
                      <a:r>
                        <a:rPr lang="en-GB" sz="1100" kern="1200" dirty="0">
                          <a:solidFill>
                            <a:schemeClr val="tx1"/>
                          </a:solidFill>
                          <a:effectLst/>
                          <a:latin typeface="+mn-lt"/>
                          <a:ea typeface="+mn-ea"/>
                          <a:cs typeface="+mn-cs"/>
                        </a:rPr>
                        <a:t>.</a:t>
                      </a:r>
                    </a:p>
                    <a:p>
                      <a:pPr marL="180975" lvl="0" indent="-180975">
                        <a:buFont typeface="Symbol" panose="05050102010706020507" pitchFamily="18" charset="2"/>
                        <a:buChar char=""/>
                        <a:tabLst>
                          <a:tab pos="85725" algn="l"/>
                          <a:tab pos="265113" algn="l"/>
                          <a:tab pos="2509838" algn="l"/>
                          <a:tab pos="2690813" algn="l"/>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Find Articles and other materials about COVID-19 on </a:t>
                      </a:r>
                      <a:r>
                        <a:rPr kumimoji="0" lang="en-GB" sz="1100" b="1" i="0" u="none" strike="noStrike" kern="1200" cap="none" spc="0" normalizeH="0" baseline="0" noProof="0" dirty="0">
                          <a:ln>
                            <a:noFill/>
                          </a:ln>
                          <a:solidFill>
                            <a:schemeClr val="tx1"/>
                          </a:solidFill>
                          <a:effectLst/>
                          <a:uLnTx/>
                          <a:uFillTx/>
                          <a:latin typeface="+mn-lt"/>
                          <a:ea typeface="+mn-ea"/>
                          <a:cs typeface="+mn-cs"/>
                        </a:rPr>
                        <a:t>our</a:t>
                      </a:r>
                      <a:r>
                        <a:rPr kumimoji="0" lang="en-GB" sz="1100" b="0" i="0" u="none" strike="noStrike" kern="1200" cap="none" spc="0" normalizeH="0" baseline="0" noProof="0" dirty="0">
                          <a:ln>
                            <a:noFill/>
                          </a:ln>
                          <a:solidFill>
                            <a:schemeClr val="tx1"/>
                          </a:solidFill>
                          <a:effectLst/>
                          <a:uLnTx/>
                          <a:uFillTx/>
                          <a:latin typeface="+mn-lt"/>
                          <a:ea typeface="+mn-ea"/>
                          <a:cs typeface="+mn-cs"/>
                        </a:rPr>
                        <a:t> website </a:t>
                      </a:r>
                      <a:r>
                        <a:rPr kumimoji="0" lang="en-GB" sz="1100" b="0" i="0" u="none" strike="noStrike" kern="1200" cap="none" spc="0" normalizeH="0" baseline="0" noProof="0" dirty="0">
                          <a:ln>
                            <a:noFill/>
                          </a:ln>
                          <a:solidFill>
                            <a:schemeClr val="tx1"/>
                          </a:solidFill>
                          <a:effectLst/>
                          <a:uLnTx/>
                          <a:uFillTx/>
                          <a:latin typeface="+mn-lt"/>
                          <a:ea typeface="+mn-ea"/>
                          <a:cs typeface="+mn-cs"/>
                          <a:hlinkClick r:id="rId6">
                            <a:extLst>
                              <a:ext uri="{A12FA001-AC4F-418D-AE19-62706E023703}">
                                <ahyp:hlinkClr xmlns:ahyp="http://schemas.microsoft.com/office/drawing/2018/hyperlinkcolor" val="tx"/>
                              </a:ext>
                            </a:extLst>
                          </a:hlinkClick>
                        </a:rPr>
                        <a:t>here</a:t>
                      </a:r>
                      <a:r>
                        <a:rPr kumimoji="0" lang="en-GB" sz="1100" b="0" i="0" u="none" strike="noStrike" kern="1200" cap="none" spc="0" normalizeH="0" baseline="0" noProof="0" dirty="0">
                          <a:ln>
                            <a:noFill/>
                          </a:ln>
                          <a:solidFill>
                            <a:schemeClr val="tx1"/>
                          </a:solidFill>
                          <a:effectLst/>
                          <a:uLnTx/>
                          <a:uFillTx/>
                          <a:latin typeface="+mn-lt"/>
                          <a:ea typeface="+mn-ea"/>
                          <a:cs typeface="+mn-cs"/>
                        </a:rPr>
                        <a:t>. </a:t>
                      </a:r>
                    </a:p>
                    <a:p>
                      <a:pPr marL="180975" lvl="0" indent="-180975">
                        <a:buFont typeface="Symbol" panose="05050102010706020507" pitchFamily="18" charset="2"/>
                        <a:buChar char=""/>
                        <a:tabLst>
                          <a:tab pos="85725" algn="l"/>
                          <a:tab pos="265113" algn="l"/>
                          <a:tab pos="2509838" algn="l"/>
                          <a:tab pos="2690813" algn="l"/>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Please use </a:t>
                      </a:r>
                      <a:r>
                        <a:rPr kumimoji="0" lang="en-GB" sz="1100" b="1" i="0" u="none" strike="noStrike" kern="1200" cap="none" spc="0" normalizeH="0" baseline="0" noProof="0" dirty="0">
                          <a:ln>
                            <a:noFill/>
                          </a:ln>
                          <a:solidFill>
                            <a:schemeClr val="tx1"/>
                          </a:solidFill>
                          <a:effectLst/>
                          <a:uLnTx/>
                          <a:uFillTx/>
                          <a:latin typeface="+mn-lt"/>
                          <a:ea typeface="+mn-ea"/>
                          <a:cs typeface="+mn-cs"/>
                        </a:rPr>
                        <a:t>our</a:t>
                      </a:r>
                      <a:r>
                        <a:rPr kumimoji="0" lang="en-GB" sz="1100" b="0" i="0" u="none" strike="noStrike" kern="1200" cap="none" spc="0" normalizeH="0" baseline="0" noProof="0" dirty="0">
                          <a:ln>
                            <a:noFill/>
                          </a:ln>
                          <a:solidFill>
                            <a:schemeClr val="tx1"/>
                          </a:solidFill>
                          <a:effectLst/>
                          <a:uLnTx/>
                          <a:uFillTx/>
                          <a:latin typeface="+mn-lt"/>
                          <a:ea typeface="+mn-ea"/>
                          <a:cs typeface="+mn-cs"/>
                        </a:rPr>
                        <a:t> online observation form to report your lessons learned observations as soon as possible </a:t>
                      </a:r>
                      <a:r>
                        <a:rPr kumimoji="0" lang="en-GB" sz="1100" b="0" i="0" u="none" strike="noStrike" kern="1200" cap="none" spc="0" normalizeH="0" baseline="0" noProof="0" dirty="0">
                          <a:ln>
                            <a:noFill/>
                          </a:ln>
                          <a:solidFill>
                            <a:schemeClr val="tx1"/>
                          </a:solidFill>
                          <a:effectLst/>
                          <a:uLnTx/>
                          <a:uFillTx/>
                          <a:latin typeface="+mn-lt"/>
                          <a:ea typeface="+mn-ea"/>
                          <a:cs typeface="+mn-cs"/>
                          <a:hlinkClick r:id="rId7">
                            <a:extLst>
                              <a:ext uri="{A12FA001-AC4F-418D-AE19-62706E023703}">
                                <ahyp:hlinkClr xmlns:ahyp="http://schemas.microsoft.com/office/drawing/2018/hyperlinkcolor" val="tx"/>
                              </a:ext>
                            </a:extLst>
                          </a:hlinkClick>
                        </a:rPr>
                        <a:t>here</a:t>
                      </a:r>
                      <a:r>
                        <a:rPr kumimoji="0" lang="en-GB" sz="1100" b="0" i="0" u="none" strike="noStrike" kern="1200" cap="none" spc="0" normalizeH="0" baseline="0" noProof="0" dirty="0">
                          <a:ln>
                            <a:noFill/>
                          </a:ln>
                          <a:solidFill>
                            <a:schemeClr val="tx1"/>
                          </a:solidFill>
                          <a:effectLst/>
                          <a:uLnTx/>
                          <a:uFillTx/>
                          <a:latin typeface="+mn-lt"/>
                          <a:ea typeface="+mn-ea"/>
                          <a:cs typeface="+mn-cs"/>
                        </a:rPr>
                        <a:t>.</a:t>
                      </a:r>
                    </a:p>
                    <a:p>
                      <a:pPr marL="180975" lvl="0" indent="-180975">
                        <a:buFont typeface="Symbol" panose="05050102010706020507" pitchFamily="18" charset="2"/>
                        <a:buChar char=""/>
                        <a:tabLst>
                          <a:tab pos="85725" algn="l"/>
                          <a:tab pos="265113" algn="l"/>
                          <a:tab pos="2509838" algn="l"/>
                          <a:tab pos="2690813" algn="l"/>
                        </a:tabLst>
                        <a:defRPr/>
                      </a:pPr>
                      <a:endParaRPr kumimoji="0" lang="de-DE"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tab pos="85725" algn="l"/>
                          <a:tab pos="265113" algn="l"/>
                          <a:tab pos="2509838" algn="l"/>
                          <a:tab pos="2690813" algn="l"/>
                        </a:tabLst>
                        <a:defRPr/>
                      </a:pPr>
                      <a:r>
                        <a:rPr kumimoji="0" lang="de-DE" sz="1100" b="1" i="0" u="none" strike="noStrike" kern="1200" cap="none" spc="0" normalizeH="0" baseline="0" noProof="0" dirty="0">
                          <a:ln>
                            <a:noFill/>
                          </a:ln>
                          <a:solidFill>
                            <a:schemeClr val="accent1">
                              <a:lumMod val="75000"/>
                            </a:schemeClr>
                          </a:solidFill>
                          <a:effectLst/>
                          <a:uLnTx/>
                          <a:uFillTx/>
                          <a:latin typeface="+mn-lt"/>
                          <a:ea typeface="Calibri" panose="020F0502020204030204" pitchFamily="34" charset="0"/>
                          <a:cs typeface="Times New Roman" panose="02020603050405020304" pitchFamily="18" charset="0"/>
                        </a:rPr>
                        <a:t>Topics:</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85725" algn="l"/>
                          <a:tab pos="265113" algn="l"/>
                          <a:tab pos="2509838" algn="l"/>
                          <a:tab pos="2690813" algn="l"/>
                        </a:tabLst>
                        <a:defRPr/>
                      </a:pPr>
                      <a:r>
                        <a:rPr kumimoji="0" lang="en-GB" sz="1100" b="1" i="0" u="none" strike="noStrike" kern="1200" cap="none" spc="0" normalizeH="0" baseline="0" noProof="0" dirty="0">
                          <a:ln>
                            <a:noFill/>
                          </a:ln>
                          <a:solidFill>
                            <a:schemeClr val="tx1"/>
                          </a:solidFill>
                          <a:effectLst/>
                          <a:uLnTx/>
                          <a:uFillTx/>
                          <a:latin typeface="+mn-lt"/>
                          <a:ea typeface="+mn-ea"/>
                          <a:cs typeface="+mn-cs"/>
                        </a:rPr>
                        <a:t>Global situation</a:t>
                      </a:r>
                      <a:endParaRPr kumimoji="0" lang="en-GB" sz="1100" b="0" i="0" u="none" strike="noStrike" kern="1200" cap="none" spc="0" normalizeH="0" baseline="0" noProof="0" dirty="0">
                        <a:ln>
                          <a:noFill/>
                        </a:ln>
                        <a:solidFill>
                          <a:schemeClr val="tx1"/>
                        </a:solidFill>
                        <a:effectLst/>
                        <a:uLnTx/>
                        <a:uFillTx/>
                        <a:latin typeface="+mn-lt"/>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85725" algn="l"/>
                          <a:tab pos="265113" algn="l"/>
                          <a:tab pos="1168400" algn="l"/>
                          <a:tab pos="2509838" algn="l"/>
                          <a:tab pos="2690813" algn="l"/>
                        </a:tabLst>
                        <a:defRPr/>
                      </a:pPr>
                      <a:r>
                        <a:rPr kumimoji="0" lang="en-GB" sz="1100" b="1" i="0" u="none" strike="noStrike" kern="1200" cap="none" spc="0" normalizeH="0" baseline="0" noProof="0" dirty="0">
                          <a:ln>
                            <a:noFill/>
                          </a:ln>
                          <a:solidFill>
                            <a:schemeClr val="tx1"/>
                          </a:solidFill>
                          <a:effectLst/>
                          <a:uLnTx/>
                          <a:uFillTx/>
                          <a:latin typeface="+mn-lt"/>
                          <a:ea typeface="+mn-ea"/>
                          <a:cs typeface="+mn-cs"/>
                        </a:rPr>
                        <a:t>Subject in Focus:	</a:t>
                      </a:r>
                      <a:r>
                        <a:rPr lang="en-GB" sz="1100" b="0" kern="1200" dirty="0">
                          <a:solidFill>
                            <a:schemeClr val="tx1"/>
                          </a:solidFill>
                          <a:latin typeface="+mn-lt"/>
                          <a:ea typeface="+mn-ea"/>
                          <a:cs typeface="Arial" panose="020B0604020202020204" pitchFamily="34" charset="0"/>
                        </a:rPr>
                        <a:t>Small group of rich nations has bought up more than half the 			future supply of leading COVID-19 vaccine contenders</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85725" algn="l"/>
                          <a:tab pos="265113" algn="l"/>
                          <a:tab pos="1168400" algn="l"/>
                          <a:tab pos="2509838" algn="l"/>
                          <a:tab pos="2690813" algn="l"/>
                        </a:tabLst>
                        <a:defRPr/>
                      </a:pPr>
                      <a:r>
                        <a:rPr kumimoji="0" lang="en-GB" sz="1100" b="1" i="0" u="none" strike="noStrike" kern="1200" cap="none" spc="0" normalizeH="0" baseline="0" noProof="0" dirty="0">
                          <a:ln>
                            <a:noFill/>
                          </a:ln>
                          <a:solidFill>
                            <a:schemeClr val="tx1"/>
                          </a:solidFill>
                          <a:effectLst/>
                          <a:uLnTx/>
                          <a:uFillTx/>
                          <a:latin typeface="+mn-lt"/>
                          <a:ea typeface="+mn-ea"/>
                          <a:cs typeface="+mn-cs"/>
                        </a:rPr>
                        <a:t>In the press</a:t>
                      </a:r>
                    </a:p>
                  </a:txBody>
                  <a:tcPr marL="63573" marR="63573" marT="0" marB="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7">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de-DE" sz="11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nchor="ctr">
                    <a:lnL w="38100" cap="flat" cmpd="sng" algn="ctr">
                      <a:solidFill>
                        <a:srgbClr val="FF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defTabSz="914400" rtl="0" eaLnBrk="1" latinLnBrk="0" hangingPunct="1">
                        <a:lnSpc>
                          <a:spcPct val="100000"/>
                        </a:lnSpc>
                        <a:spcBef>
                          <a:spcPts val="0"/>
                        </a:spcBef>
                        <a:spcAft>
                          <a:spcPts val="0"/>
                        </a:spcAft>
                      </a:pPr>
                      <a:r>
                        <a:rPr lang="de-DE" sz="1800" b="1" u="sng" kern="1200" dirty="0">
                          <a:solidFill>
                            <a:schemeClr val="tx1"/>
                          </a:solidFill>
                          <a:effectLst/>
                          <a:latin typeface="Arial" panose="020B0604020202020204" pitchFamily="34" charset="0"/>
                          <a:ea typeface="+mn-ea"/>
                          <a:cs typeface="Times New Roman" panose="02020603050405020304" pitchFamily="18" charset="0"/>
                        </a:rPr>
                        <a:t>EUROPE</a:t>
                      </a:r>
                      <a:r>
                        <a:rPr lang="de-DE" sz="1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000" b="1" kern="1200" dirty="0">
                        <a:solidFill>
                          <a:schemeClr val="tx1"/>
                        </a:solidFill>
                        <a:effectLst/>
                        <a:latin typeface="Arial" panose="020B0604020202020204" pitchFamily="34" charset="0"/>
                        <a:cs typeface="Times New Roman" panose="02020603050405020304" pitchFamily="18" charset="0"/>
                      </a:endParaRPr>
                    </a:p>
                    <a:p>
                      <a:pPr algn="ctr">
                        <a:lnSpc>
                          <a:spcPct val="100000"/>
                        </a:lnSpc>
                        <a:spcAft>
                          <a:spcPts val="0"/>
                        </a:spcAft>
                      </a:pPr>
                      <a:r>
                        <a:rPr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4 987 425</a:t>
                      </a:r>
                      <a:br>
                        <a:rPr lang="de-DE" sz="1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de-DE" sz="1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confirmed cases</a:t>
                      </a:r>
                    </a:p>
                    <a:p>
                      <a:pPr algn="ctr">
                        <a:lnSpc>
                          <a:spcPct val="100000"/>
                        </a:lnSpc>
                        <a:spcAft>
                          <a:spcPts val="0"/>
                        </a:spcAft>
                      </a:pPr>
                      <a:br>
                        <a:rPr lang="de-DE" sz="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de-DE" sz="11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2 617 000 </a:t>
                      </a:r>
                      <a:r>
                        <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recovered</a:t>
                      </a:r>
                      <a:endParaRPr lang="de-DE" sz="1100" b="1" kern="1200" dirty="0">
                        <a:solidFill>
                          <a:schemeClr val="tx1"/>
                        </a:solidFill>
                        <a:effectLst/>
                        <a:latin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de-DE" sz="11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226 851 </a:t>
                      </a:r>
                      <a:r>
                        <a:rPr lang="de-DE" sz="1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deaths</a:t>
                      </a:r>
                      <a:endParaRPr lang="de-DE" sz="10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9878339"/>
                  </a:ext>
                </a:extLst>
              </a:tr>
              <a:tr h="228224">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algn="ctr" defTabSz="914400" rtl="0" eaLnBrk="1" latinLnBrk="0" hangingPunct="1">
                        <a:lnSpc>
                          <a:spcPct val="100000"/>
                        </a:lnSpc>
                        <a:spcBef>
                          <a:spcPts val="0"/>
                        </a:spcBef>
                        <a:spcAft>
                          <a:spcPts val="0"/>
                        </a:spcAft>
                      </a:pPr>
                      <a:r>
                        <a:rPr lang="de-DE" sz="1800" b="1" u="sng" kern="1200" dirty="0">
                          <a:solidFill>
                            <a:schemeClr val="tx1"/>
                          </a:solidFill>
                          <a:effectLst/>
                          <a:latin typeface="Arial" panose="020B0604020202020204" pitchFamily="34" charset="0"/>
                          <a:ea typeface="+mn-ea"/>
                          <a:cs typeface="Times New Roman" panose="02020603050405020304" pitchFamily="18" charset="0"/>
                        </a:rPr>
                        <a:t>Russia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00" cap="none" spc="0" normalizeH="0" baseline="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(new cases/day 6 489)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t>↗</a:t>
                      </a:r>
                      <a:endParaRPr kumimoji="0" lang="de-DE" sz="1050" b="1" i="0" u="none" strike="noStrike" kern="1200" cap="none" spc="0" normalizeH="0" baseline="0" noProof="0" dirty="0">
                        <a:ln>
                          <a:noFill/>
                        </a:ln>
                        <a:solidFill>
                          <a:schemeClr val="tx1"/>
                        </a:solidFill>
                        <a:effectLst/>
                        <a:uLnTx/>
                        <a:uFillTx/>
                        <a:latin typeface="Segoe UI Symbol" panose="020B0502040204020203" pitchFamily="34" charset="0"/>
                        <a:ea typeface="Segoe UI Symbol" panose="020B0502040204020203"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1 123 976</a:t>
                      </a:r>
                      <a:b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confirmed cases</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de-DE" sz="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926 663 </a:t>
                      </a:r>
                      <a:r>
                        <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recovered</a:t>
                      </a:r>
                      <a:r>
                        <a:rPr kumimoji="0" lang="de-DE" sz="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19 867 </a:t>
                      </a:r>
                      <a:r>
                        <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deaths</a:t>
                      </a:r>
                      <a:endParaRPr lang="de-DE" sz="100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61882859"/>
                  </a:ext>
                </a:extLst>
              </a:tr>
              <a:tr h="1226627">
                <a:tc rowSpan="2">
                  <a:txBody>
                    <a:bodyPr/>
                    <a:lstStyle/>
                    <a:p>
                      <a:pPr marL="0" marR="0" algn="ctr">
                        <a:lnSpc>
                          <a:spcPct val="100000"/>
                        </a:lnSpc>
                        <a:spcBef>
                          <a:spcPts val="0"/>
                        </a:spcBef>
                        <a:spcAft>
                          <a:spcPts val="0"/>
                        </a:spcAft>
                      </a:pPr>
                      <a:r>
                        <a:rPr lang="de-DE" sz="1600" b="1" u="sng" kern="1200" dirty="0">
                          <a:solidFill>
                            <a:schemeClr val="bg2">
                              <a:lumMod val="90000"/>
                            </a:schemeClr>
                          </a:solidFill>
                          <a:effectLst/>
                          <a:latin typeface="Arial" panose="020B0604020202020204" pitchFamily="34" charset="0"/>
                          <a:cs typeface="Times New Roman" panose="02020603050405020304" pitchFamily="18" charset="0"/>
                        </a:rPr>
                        <a:t>USA</a:t>
                      </a:r>
                      <a:r>
                        <a:rPr lang="de-DE" sz="1100" b="1" kern="1200" dirty="0">
                          <a:solidFill>
                            <a:schemeClr val="bg2">
                              <a:lumMod val="90000"/>
                            </a:schemeClr>
                          </a:solidFill>
                          <a:effectLst/>
                          <a:latin typeface="Arial" panose="020B0604020202020204" pitchFamily="34" charset="0"/>
                          <a:cs typeface="Times New Roman" panose="02020603050405020304" pitchFamily="18" charset="0"/>
                        </a:rPr>
                        <a:t> </a:t>
                      </a:r>
                    </a:p>
                    <a:p>
                      <a:pPr algn="ctr">
                        <a:lnSpc>
                          <a:spcPct val="100000"/>
                        </a:lnSpc>
                        <a:spcAft>
                          <a:spcPts val="0"/>
                        </a:spcAft>
                      </a:pPr>
                      <a:r>
                        <a:rPr kumimoji="0" lang="de-DE" sz="800" b="0" i="0" u="none" strike="noStrike" kern="100" cap="none" spc="0" normalizeH="0" baseline="0" dirty="0">
                          <a:ln>
                            <a:noFill/>
                          </a:ln>
                          <a:solidFill>
                            <a:schemeClr val="bg2">
                              <a:lumMod val="90000"/>
                            </a:schemeClr>
                          </a:solidFill>
                          <a:effectLst/>
                          <a:uLnTx/>
                          <a:uFillTx/>
                          <a:latin typeface="Arial" panose="020B0604020202020204" pitchFamily="34" charset="0"/>
                          <a:ea typeface="Calibri" panose="020F0502020204030204" pitchFamily="34" charset="0"/>
                          <a:cs typeface="Times New Roman" panose="02020603050405020304" pitchFamily="18" charset="0"/>
                        </a:rPr>
                        <a:t>(new cases/day 32 007)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lumMod val="85000"/>
                            </a:schemeClr>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kern="1200"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6 929 905</a:t>
                      </a:r>
                      <a:br>
                        <a:rPr lang="de-DE" sz="1000" b="1" kern="1200"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br>
                      <a:r>
                        <a:rPr lang="de-DE" sz="900" b="1" kern="1200"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confirmed cases</a:t>
                      </a:r>
                    </a:p>
                    <a:p>
                      <a:pPr algn="ctr">
                        <a:lnSpc>
                          <a:spcPct val="100000"/>
                        </a:lnSpc>
                        <a:spcAft>
                          <a:spcPts val="0"/>
                        </a:spcAft>
                      </a:pPr>
                      <a:r>
                        <a:rPr lang="de-DE" sz="900" b="1" kern="1200"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2 707 378 recovered</a:t>
                      </a:r>
                      <a:endParaRPr lang="de-DE" sz="900" b="1" kern="1200" dirty="0">
                        <a:solidFill>
                          <a:schemeClr val="bg2">
                            <a:lumMod val="90000"/>
                          </a:schemeClr>
                        </a:solidFill>
                        <a:effectLst/>
                        <a:latin typeface="Arial" panose="020B0604020202020204" pitchFamily="34" charset="0"/>
                        <a:cs typeface="Times New Roman" panose="02020603050405020304" pitchFamily="18" charset="0"/>
                      </a:endParaRPr>
                    </a:p>
                    <a:p>
                      <a:pPr marL="0" marR="0" algn="ctr">
                        <a:lnSpc>
                          <a:spcPct val="115000"/>
                        </a:lnSpc>
                        <a:spcBef>
                          <a:spcPts val="0"/>
                        </a:spcBef>
                        <a:spcAft>
                          <a:spcPts val="0"/>
                        </a:spcAft>
                      </a:pPr>
                      <a:r>
                        <a:rPr lang="de-DE" sz="1000" b="1" kern="1200"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202 109 </a:t>
                      </a:r>
                      <a:r>
                        <a:rPr lang="de-DE" sz="900" b="1" kern="1200" dirty="0">
                          <a:solidFill>
                            <a:schemeClr val="bg2">
                              <a:lumMod val="90000"/>
                            </a:schemeClr>
                          </a:solidFill>
                          <a:effectLst/>
                          <a:latin typeface="Arial" panose="020B0604020202020204" pitchFamily="34" charset="0"/>
                          <a:ea typeface="Calibri" panose="020F0502020204030204" pitchFamily="34" charset="0"/>
                          <a:cs typeface="Times New Roman" panose="02020603050405020304" pitchFamily="18" charset="0"/>
                        </a:rPr>
                        <a:t>deaths</a:t>
                      </a:r>
                      <a:r>
                        <a:rPr lang="de-DE" sz="10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nchor="ctr">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vMerge="1">
                  <a:txBody>
                    <a:bodyPr/>
                    <a:lstStyle/>
                    <a:p>
                      <a:pPr marL="0" marR="0" algn="ctr">
                        <a:lnSpc>
                          <a:spcPct val="115000"/>
                        </a:lnSpc>
                        <a:spcBef>
                          <a:spcPts val="0"/>
                        </a:spcBef>
                        <a:spcAft>
                          <a:spcPts val="0"/>
                        </a:spcAft>
                      </a:pP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vMerge="1">
                  <a:txBody>
                    <a:bodyPr/>
                    <a:lstStyle/>
                    <a:p>
                      <a:endParaRPr lang="en-GB"/>
                    </a:p>
                  </a:txBody>
                  <a:tcPr>
                    <a:lnL w="12700" cap="flat" cmpd="sng" algn="ctr">
                      <a:solidFill>
                        <a:srgbClr val="000000"/>
                      </a:solidFill>
                      <a:prstDash val="solid"/>
                      <a:round/>
                      <a:headEnd type="none" w="med" len="med"/>
                      <a:tailEnd type="none" w="med" len="med"/>
                    </a:lnL>
                    <a:lnT w="19050" cap="flat" cmpd="sng" algn="ctr">
                      <a:solidFill>
                        <a:srgbClr val="C00000"/>
                      </a:solidFill>
                      <a:prstDash val="solid"/>
                      <a:round/>
                      <a:headEnd type="none" w="med" len="med"/>
                      <a:tailEnd type="none" w="med" len="med"/>
                    </a:lnT>
                  </a:tcPr>
                </a:tc>
                <a:tc vMerge="1">
                  <a:txBody>
                    <a:bodyPr/>
                    <a:lstStyle/>
                    <a:p>
                      <a:endParaRPr lang="en-GB"/>
                    </a:p>
                  </a:txBody>
                  <a:tcPr>
                    <a:lnT w="19050"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702145087"/>
                  </a:ext>
                </a:extLst>
              </a:tr>
              <a:tr h="149620">
                <a:tc vMerge="1">
                  <a:txBody>
                    <a:bodyPr/>
                    <a:lstStyle/>
                    <a:p>
                      <a:endParaRPr lang="en-GB"/>
                    </a:p>
                  </a:txBody>
                  <a:tcPr>
                    <a:lnT w="12700" cap="flat" cmpd="sng" algn="ctr">
                      <a:solidFill>
                        <a:srgbClr val="000000"/>
                      </a:solidFill>
                      <a:prstDash val="solid"/>
                      <a:round/>
                      <a:headEnd type="none" w="med" len="med"/>
                      <a:tailEnd type="none" w="med" len="med"/>
                    </a:lnT>
                  </a:tcPr>
                </a:tc>
                <a:tc vMerge="1">
                  <a:txBody>
                    <a:bodyPr/>
                    <a:lstStyle/>
                    <a:p>
                      <a:endParaRPr lang="en-GB"/>
                    </a:p>
                  </a:txBody>
                  <a:tcPr>
                    <a:lnT w="19050" cap="flat" cmpd="sng" algn="ctr">
                      <a:solidFill>
                        <a:srgbClr val="C00000"/>
                      </a:solidFill>
                      <a:prstDash val="solid"/>
                      <a:round/>
                      <a:headEnd type="none" w="med" len="med"/>
                      <a:tailEnd type="none" w="med" len="med"/>
                    </a:lnT>
                  </a:tcPr>
                </a:tc>
                <a:tc vMerge="1">
                  <a:txBody>
                    <a:bodyPr/>
                    <a:lstStyle/>
                    <a:p>
                      <a:endParaRPr lang="en-GB"/>
                    </a:p>
                  </a:txBody>
                  <a:tcPr>
                    <a:lnT w="19050" cap="flat" cmpd="sng" algn="ctr">
                      <a:solidFill>
                        <a:schemeClr val="tx1"/>
                      </a:solidFill>
                      <a:prstDash val="solid"/>
                      <a:round/>
                      <a:headEnd type="none" w="med" len="med"/>
                      <a:tailEnd type="none" w="med" len="med"/>
                    </a:lnT>
                  </a:tcPr>
                </a:tc>
                <a:tc rowSpan="2">
                  <a:txBody>
                    <a:bodyPr/>
                    <a:lstStyle/>
                    <a:p>
                      <a:pPr marL="0" marR="0" algn="ctr" defTabSz="914400" rtl="0" eaLnBrk="1" latinLnBrk="0" hangingPunct="1">
                        <a:lnSpc>
                          <a:spcPct val="100000"/>
                        </a:lnSpc>
                        <a:spcBef>
                          <a:spcPts val="0"/>
                        </a:spcBef>
                        <a:spcAft>
                          <a:spcPts val="0"/>
                        </a:spcAft>
                      </a:pPr>
                      <a:r>
                        <a:rPr lang="de-DE" sz="1800" b="1" u="sng" kern="1200" dirty="0">
                          <a:solidFill>
                            <a:schemeClr val="tx1"/>
                          </a:solidFill>
                          <a:effectLst/>
                          <a:latin typeface="Arial" panose="020B0604020202020204" pitchFamily="34" charset="0"/>
                          <a:ea typeface="+mn-ea"/>
                          <a:cs typeface="Times New Roman" panose="02020603050405020304" pitchFamily="18" charset="0"/>
                        </a:rPr>
                        <a:t>SPAIN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00" cap="none" spc="0" normalizeH="0" baseline="0" dirty="0">
                          <a:ln>
                            <a:noFill/>
                          </a:ln>
                          <a:solidFill>
                            <a:schemeClr val="tx1"/>
                          </a:solidFill>
                          <a:effectLst/>
                          <a:uLnTx/>
                          <a:uFillTx/>
                          <a:latin typeface="Arial" panose="020B0604020202020204" pitchFamily="34" charset="0"/>
                          <a:ea typeface="+mn-ea"/>
                          <a:cs typeface="Times New Roman" panose="02020603050405020304" pitchFamily="18" charset="0"/>
                        </a:rPr>
                        <a:t>(new cases/day 10 653)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t>↗</a:t>
                      </a:r>
                      <a:endParaRPr kumimoji="0" lang="de-DE" sz="1050" b="1" i="0" u="none" strike="noStrike" kern="1200" cap="none" spc="0" normalizeH="0" baseline="0" noProof="0" dirty="0">
                        <a:ln>
                          <a:noFill/>
                        </a:ln>
                        <a:solidFill>
                          <a:schemeClr val="tx1"/>
                        </a:solidFill>
                        <a:effectLst/>
                        <a:uLnTx/>
                        <a:uFillTx/>
                        <a:latin typeface="Segoe UI Symbol" panose="020B0502040204020203" pitchFamily="34" charset="0"/>
                        <a:ea typeface="Segoe UI Symbol" panose="020B0502040204020203"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effectLst/>
                          <a:latin typeface="Arial" panose="020B0604020202020204" pitchFamily="34" charset="0"/>
                          <a:ea typeface="+mn-ea"/>
                          <a:cs typeface="Times New Roman" panose="02020603050405020304" pitchFamily="18" charset="0"/>
                        </a:rPr>
                        <a:t>704 209</a:t>
                      </a:r>
                      <a:br>
                        <a:rPr lang="en-GB" sz="1000" b="1" dirty="0">
                          <a:effectLst/>
                          <a:latin typeface="Arial" panose="020B0604020202020204" pitchFamily="34" charset="0"/>
                          <a:ea typeface="+mn-ea"/>
                          <a:cs typeface="Times New Roman" panose="02020603050405020304" pitchFamily="18" charset="0"/>
                        </a:rPr>
                      </a:br>
                      <a:r>
                        <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confirmed cases</a:t>
                      </a:r>
                      <a:br>
                        <a:rPr lang="de-DE" sz="1000" b="1" dirty="0">
                          <a:effectLst/>
                          <a:latin typeface="Arial" panose="020B0604020202020204" pitchFamily="34" charset="0"/>
                          <a:ea typeface="+mn-ea"/>
                          <a:cs typeface="Times New Roman" panose="02020603050405020304" pitchFamily="18" charset="0"/>
                        </a:rPr>
                      </a:br>
                      <a:r>
                        <a:rPr lang="de-DE" sz="1000" b="1" dirty="0">
                          <a:effectLst/>
                          <a:latin typeface="Arial" panose="020B0604020202020204" pitchFamily="34" charset="0"/>
                          <a:ea typeface="+mn-ea"/>
                          <a:cs typeface="Arial" panose="020B0604020202020204" pitchFamily="34" charset="0"/>
                        </a:rPr>
                        <a:t>150 376 recovered</a:t>
                      </a:r>
                      <a:endParaRPr lang="de-DE" sz="1000" dirty="0">
                        <a:effectLst/>
                        <a:latin typeface="Arial" panose="020B0604020202020204" pitchFamily="34" charset="0"/>
                        <a:ea typeface="+mn-ea"/>
                        <a:cs typeface="Arial" panose="020B0604020202020204" pitchFamily="34" charset="0"/>
                      </a:endParaRPr>
                    </a:p>
                    <a:p>
                      <a:pPr marL="0" marR="0" algn="ctr">
                        <a:lnSpc>
                          <a:spcPct val="107000"/>
                        </a:lnSpc>
                        <a:spcBef>
                          <a:spcPts val="0"/>
                        </a:spcBef>
                        <a:spcAft>
                          <a:spcPts val="0"/>
                        </a:spcAft>
                      </a:pPr>
                      <a:r>
                        <a:rPr lang="en-GB" sz="1000" b="1" dirty="0">
                          <a:effectLst/>
                          <a:latin typeface="Arial" panose="020B0604020202020204" pitchFamily="34" charset="0"/>
                          <a:ea typeface="+mn-ea"/>
                          <a:cs typeface="Arial" panose="020B0604020202020204" pitchFamily="34" charset="0"/>
                        </a:rPr>
                        <a:t>31 118 </a:t>
                      </a:r>
                      <a:r>
                        <a:rPr lang="de-DE" sz="1000" b="1" dirty="0">
                          <a:effectLst/>
                          <a:latin typeface="Arial" panose="020B0604020202020204" pitchFamily="34" charset="0"/>
                          <a:ea typeface="+mn-ea"/>
                          <a:cs typeface="Arial" panose="020B0604020202020204" pitchFamily="34" charset="0"/>
                        </a:rPr>
                        <a:t>deaths</a:t>
                      </a:r>
                      <a:endParaRPr lang="de-DE" sz="1000" dirty="0">
                        <a:solidFill>
                          <a:schemeClr val="bg2">
                            <a:lumMod val="90000"/>
                          </a:schemeClr>
                        </a:solidFill>
                        <a:effectLst/>
                        <a:latin typeface="Arial" panose="020B0604020202020204" pitchFamily="34" charset="0"/>
                        <a:ea typeface="+mn-ea"/>
                        <a:cs typeface="Arial" panose="020B0604020202020204" pitchFamily="34" charset="0"/>
                      </a:endParaRPr>
                    </a:p>
                  </a:txBody>
                  <a:tcPr marL="63573" marR="63573"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96314382"/>
                  </a:ext>
                </a:extLst>
              </a:tr>
              <a:tr h="1224911">
                <a:tc rowSpan="2">
                  <a:txBody>
                    <a:bodyPr/>
                    <a:lstStyle/>
                    <a:p>
                      <a:pPr marL="0" marR="0" algn="ctr" defTabSz="914400" rtl="0" eaLnBrk="1" latinLnBrk="0" hangingPunct="1">
                        <a:lnSpc>
                          <a:spcPct val="100000"/>
                        </a:lnSpc>
                        <a:spcBef>
                          <a:spcPts val="0"/>
                        </a:spcBef>
                        <a:spcAft>
                          <a:spcPts val="0"/>
                        </a:spcAft>
                      </a:pPr>
                      <a:r>
                        <a:rPr lang="de-DE" sz="1600" b="1" u="sng" kern="1200" dirty="0">
                          <a:solidFill>
                            <a:schemeClr val="tx1"/>
                          </a:solidFill>
                          <a:effectLst/>
                          <a:latin typeface="Arial" panose="020B0604020202020204" pitchFamily="34" charset="0"/>
                          <a:ea typeface="+mn-ea"/>
                          <a:cs typeface="Times New Roman" panose="02020603050405020304" pitchFamily="18" charset="0"/>
                        </a:rPr>
                        <a:t>Brazil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00" cap="none" spc="0" normalizeH="0" baseline="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(new cases/day 33 521)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t>↘</a:t>
                      </a:r>
                      <a:br>
                        <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de-DE" sz="16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4 657 702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9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confirmed cases</a:t>
                      </a:r>
                    </a:p>
                    <a:p>
                      <a:pPr marL="0" marR="0" algn="ctr" defTabSz="914400" rtl="0" eaLnBrk="1" latinLnBrk="0" hangingPunct="1">
                        <a:lnSpc>
                          <a:spcPct val="100000"/>
                        </a:lnSpc>
                        <a:spcBef>
                          <a:spcPts val="0"/>
                        </a:spcBef>
                        <a:spcAft>
                          <a:spcPts val="0"/>
                        </a:spcAft>
                      </a:pPr>
                      <a:endParaRPr lang="de-DE" sz="5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defTabSz="914400" rtl="0" eaLnBrk="1" latinLnBrk="0" hangingPunct="1">
                        <a:lnSpc>
                          <a:spcPct val="100000"/>
                        </a:lnSpc>
                        <a:spcBef>
                          <a:spcPts val="0"/>
                        </a:spcBef>
                        <a:spcAft>
                          <a:spcPts val="0"/>
                        </a:spcAft>
                      </a:pPr>
                      <a:r>
                        <a:rPr lang="de-DE" sz="1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4 102 954 </a:t>
                      </a:r>
                      <a:r>
                        <a:rPr lang="de-DE" sz="9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recovered</a:t>
                      </a:r>
                    </a:p>
                    <a:p>
                      <a:pPr marL="0" marR="0" algn="ctr" defTabSz="914400" rtl="0" eaLnBrk="1" latinLnBrk="0" hangingPunct="1">
                        <a:lnSpc>
                          <a:spcPct val="100000"/>
                        </a:lnSpc>
                        <a:spcBef>
                          <a:spcPts val="0"/>
                        </a:spcBef>
                        <a:spcAft>
                          <a:spcPts val="0"/>
                        </a:spcAft>
                      </a:pPr>
                      <a:r>
                        <a:rPr lang="de-DE" sz="1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139 808 </a:t>
                      </a:r>
                      <a:r>
                        <a:rPr lang="de-DE" sz="9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deaths</a:t>
                      </a:r>
                      <a:endParaRPr kumimoji="0" lang="de-DE" sz="105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nchor="ctr">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vMerge="1">
                  <a:txBody>
                    <a:bodyPr/>
                    <a:lstStyle/>
                    <a:p>
                      <a:pPr marL="0" marR="0" algn="ctr" defTabSz="914400" rtl="0" eaLnBrk="1" latinLnBrk="0" hangingPunct="1">
                        <a:lnSpc>
                          <a:spcPct val="115000"/>
                        </a:lnSpc>
                        <a:spcBef>
                          <a:spcPts val="0"/>
                        </a:spcBef>
                        <a:spcAft>
                          <a:spcPts val="0"/>
                        </a:spcAft>
                      </a:pPr>
                      <a:endParaRPr kumimoji="0" lang="de-DE" sz="105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33642483"/>
                  </a:ext>
                </a:extLst>
              </a:tr>
              <a:tr h="127294">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algn="ctr" defTabSz="914400" rtl="0" eaLnBrk="1" latinLnBrk="0" hangingPunct="1">
                        <a:lnSpc>
                          <a:spcPct val="100000"/>
                        </a:lnSpc>
                        <a:spcBef>
                          <a:spcPts val="0"/>
                        </a:spcBef>
                        <a:spcAft>
                          <a:spcPts val="0"/>
                        </a:spcAft>
                      </a:pPr>
                      <a:r>
                        <a:rPr lang="de-DE" sz="1800" b="1" u="sng" kern="1200" dirty="0">
                          <a:solidFill>
                            <a:schemeClr val="tx1"/>
                          </a:solidFill>
                          <a:effectLst/>
                          <a:latin typeface="Arial" panose="020B0604020202020204" pitchFamily="34" charset="0"/>
                          <a:ea typeface="+mn-ea"/>
                          <a:cs typeface="Arial" panose="020B0604020202020204" pitchFamily="34" charset="0"/>
                        </a:rPr>
                        <a:t>GBR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00" cap="none" spc="0" normalizeH="0" baseline="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(new cases/day 6 634)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t>↗</a:t>
                      </a:r>
                      <a:endParaRPr kumimoji="0" lang="de-DE" sz="1050" b="1" i="0" u="none" strike="noStrike" kern="1200" cap="none" spc="0" normalizeH="0" baseline="0" noProof="0" dirty="0">
                        <a:ln>
                          <a:noFill/>
                        </a:ln>
                        <a:solidFill>
                          <a:schemeClr val="tx1"/>
                        </a:solidFill>
                        <a:effectLst/>
                        <a:uLnTx/>
                        <a:uFillTx/>
                        <a:latin typeface="Segoe UI Symbol" panose="020B0502040204020203" pitchFamily="34" charset="0"/>
                        <a:ea typeface="Segoe UI Symbol" panose="020B0502040204020203"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effectLst/>
                          <a:latin typeface="Arial" panose="020B0604020202020204" pitchFamily="34" charset="0"/>
                          <a:ea typeface="Times New Roman" panose="02020603050405020304" pitchFamily="18" charset="0"/>
                          <a:cs typeface="Arial" panose="020B0604020202020204" pitchFamily="34" charset="0"/>
                        </a:rPr>
                        <a:t>416 363</a:t>
                      </a:r>
                      <a:br>
                        <a:rPr lang="de-DE" sz="1000" b="1" dirty="0">
                          <a:effectLst/>
                          <a:latin typeface="Arial" panose="020B0604020202020204" pitchFamily="34" charset="0"/>
                          <a:ea typeface="Times New Roman" panose="02020603050405020304" pitchFamily="18" charset="0"/>
                          <a:cs typeface="Arial" panose="020B0604020202020204" pitchFamily="34" charset="0"/>
                        </a:rPr>
                      </a:br>
                      <a:r>
                        <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confirmed cases</a:t>
                      </a:r>
                      <a:br>
                        <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lang="de-DE" sz="1000" b="1" dirty="0">
                          <a:effectLst/>
                          <a:latin typeface="Arial" panose="020B0604020202020204" pitchFamily="34" charset="0"/>
                          <a:ea typeface="Times New Roman" panose="02020603050405020304" pitchFamily="18" charset="0"/>
                          <a:cs typeface="Arial" panose="020B0604020202020204" pitchFamily="34" charset="0"/>
                        </a:rPr>
                        <a:t>not reported </a:t>
                      </a:r>
                      <a:r>
                        <a:rPr kumimoji="0" lang="de-DE"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recovered</a:t>
                      </a:r>
                      <a:endParaRPr lang="de-DE" sz="10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de-DE" sz="1000" b="1" dirty="0">
                          <a:effectLst/>
                          <a:latin typeface="Arial" panose="020B0604020202020204" pitchFamily="34" charset="0"/>
                          <a:ea typeface="Times New Roman" panose="02020603050405020304" pitchFamily="18" charset="0"/>
                          <a:cs typeface="Arial" panose="020B0604020202020204" pitchFamily="34" charset="0"/>
                        </a:rPr>
                        <a:t>41 902 deaths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59960424"/>
                  </a:ext>
                </a:extLst>
              </a:tr>
              <a:tr h="1327580">
                <a:tc>
                  <a:txBody>
                    <a:bodyPr/>
                    <a:lstStyle/>
                    <a:p>
                      <a:pPr marL="0" marR="0" algn="ctr" defTabSz="914400" rtl="0" eaLnBrk="1" latinLnBrk="0" hangingPunct="1">
                        <a:lnSpc>
                          <a:spcPct val="100000"/>
                        </a:lnSpc>
                        <a:spcBef>
                          <a:spcPts val="0"/>
                        </a:spcBef>
                        <a:spcAft>
                          <a:spcPts val="0"/>
                        </a:spcAft>
                      </a:pPr>
                      <a:r>
                        <a:rPr lang="de-DE" sz="1600" b="1" u="sng" kern="1200" dirty="0">
                          <a:solidFill>
                            <a:schemeClr val="tx1"/>
                          </a:solidFill>
                          <a:effectLst/>
                          <a:latin typeface="Arial" panose="020B0604020202020204" pitchFamily="34" charset="0"/>
                          <a:ea typeface="+mn-ea"/>
                          <a:cs typeface="Times New Roman" panose="02020603050405020304" pitchFamily="18" charset="0"/>
                        </a:rPr>
                        <a:t>India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00" cap="none" spc="0" normalizeH="0" baseline="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(new cases/day 86 508)</a:t>
                      </a:r>
                      <a:br>
                        <a:rPr kumimoji="0" lang="de-DE" sz="800" b="0" i="0" u="none" strike="noStrike" kern="100" cap="none" spc="0" normalizeH="0" baseline="0" dirty="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br>
                      <a:r>
                        <a:rPr lang="en-GB" sz="1050" b="1" dirty="0"/>
                        <a:t>↘</a:t>
                      </a:r>
                      <a:endParaRPr kumimoji="0" lang="de-DE" sz="800" b="0" i="0" u="none" strike="noStrike" kern="1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algn="ctr" defTabSz="914400" rtl="0" eaLnBrk="1" latinLnBrk="0" hangingPunct="1">
                        <a:lnSpc>
                          <a:spcPct val="100000"/>
                        </a:lnSpc>
                        <a:spcBef>
                          <a:spcPts val="0"/>
                        </a:spcBef>
                        <a:spcAft>
                          <a:spcPts val="0"/>
                        </a:spcAft>
                      </a:pPr>
                      <a:r>
                        <a:rPr lang="de-DE"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5 732 518 </a:t>
                      </a:r>
                    </a:p>
                    <a:p>
                      <a:pPr marL="0" marR="0" algn="ctr" defTabSz="914400" rtl="0" eaLnBrk="1" latinLnBrk="0" hangingPunct="1">
                        <a:lnSpc>
                          <a:spcPct val="100000"/>
                        </a:lnSpc>
                        <a:spcBef>
                          <a:spcPts val="0"/>
                        </a:spcBef>
                        <a:spcAft>
                          <a:spcPts val="0"/>
                        </a:spcAft>
                      </a:pPr>
                      <a:r>
                        <a:rPr lang="de-DE" sz="9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confirmed cases</a:t>
                      </a:r>
                      <a:br>
                        <a:rPr lang="de-DE" sz="105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de-DE" sz="9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4 674 987 recovered</a:t>
                      </a:r>
                      <a:endParaRPr lang="de-DE" sz="105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defTabSz="914400" rtl="0" eaLnBrk="1" latinLnBrk="0" hangingPunct="1">
                        <a:lnSpc>
                          <a:spcPct val="115000"/>
                        </a:lnSpc>
                        <a:spcBef>
                          <a:spcPts val="0"/>
                        </a:spcBef>
                        <a:spcAft>
                          <a:spcPts val="0"/>
                        </a:spcAft>
                      </a:pPr>
                      <a:r>
                        <a:rPr lang="de-DE" sz="1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91 149 </a:t>
                      </a:r>
                      <a:r>
                        <a:rPr lang="de-DE" sz="9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deaths</a:t>
                      </a:r>
                      <a:endParaRPr kumimoji="0" lang="de-DE" sz="1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nchor="ctr">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pPr marL="0" marR="0" algn="ctr" defTabSz="914400" rtl="0" eaLnBrk="1" latinLnBrk="0" hangingPunct="1">
                        <a:lnSpc>
                          <a:spcPct val="115000"/>
                        </a:lnSpc>
                        <a:spcBef>
                          <a:spcPts val="0"/>
                        </a:spcBef>
                        <a:spcAft>
                          <a:spcPts val="0"/>
                        </a:spcAft>
                      </a:pPr>
                      <a:endParaRPr kumimoji="0" lang="de-DE" sz="10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3573" marR="63573" marT="0" marB="0" anchor="ctr">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GB"/>
                    </a:p>
                  </a:txBody>
                  <a:tcPr>
                    <a:lnL w="12700" cap="flat" cmpd="sng" algn="ctr">
                      <a:solidFill>
                        <a:srgbClr val="000000"/>
                      </a:solidFill>
                      <a:prstDash val="solid"/>
                      <a:round/>
                      <a:headEnd type="none" w="med" len="med"/>
                      <a:tailEnd type="none" w="med" len="med"/>
                    </a:lnL>
                  </a:tcPr>
                </a:tc>
                <a:tc vMerge="1">
                  <a:txBody>
                    <a:bodyPr/>
                    <a:lstStyle/>
                    <a:p>
                      <a:endParaRPr lang="en-GB" dirty="0"/>
                    </a:p>
                  </a:txBody>
                  <a:tcPr/>
                </a:tc>
                <a:extLst>
                  <a:ext uri="{0D108BD9-81ED-4DB2-BD59-A6C34878D82A}">
                    <a16:rowId xmlns:a16="http://schemas.microsoft.com/office/drawing/2014/main" val="1093671336"/>
                  </a:ext>
                </a:extLst>
              </a:tr>
            </a:tbl>
          </a:graphicData>
        </a:graphic>
      </p:graphicFrame>
      <p:sp>
        <p:nvSpPr>
          <p:cNvPr id="5" name="TextBox 4">
            <a:extLst>
              <a:ext uri="{FF2B5EF4-FFF2-40B4-BE49-F238E27FC236}">
                <a16:creationId xmlns:a16="http://schemas.microsoft.com/office/drawing/2014/main" id="{948710E6-29A7-4233-A2BF-FF1A8F83DABB}"/>
              </a:ext>
            </a:extLst>
          </p:cNvPr>
          <p:cNvSpPr txBox="1"/>
          <p:nvPr/>
        </p:nvSpPr>
        <p:spPr>
          <a:xfrm>
            <a:off x="6640887" y="5824088"/>
            <a:ext cx="4083752" cy="1184940"/>
          </a:xfrm>
          <a:prstGeom prst="rect">
            <a:avLst/>
          </a:prstGeom>
          <a:noFill/>
          <a:ln>
            <a:solidFill>
              <a:schemeClr val="tx1"/>
            </a:solidFill>
          </a:ln>
        </p:spPr>
        <p:txBody>
          <a:bodyPr wrap="square" rtlCol="0">
            <a:spAutoFit/>
          </a:bodyPr>
          <a:lstStyle/>
          <a:p>
            <a:r>
              <a:rPr lang="en-GB" sz="700" b="1" dirty="0"/>
              <a:t>Disclaimer:</a:t>
            </a:r>
          </a:p>
          <a:p>
            <a:r>
              <a:rPr lang="en-GB" sz="700" dirty="0"/>
              <a:t>This update provided by the NATO Centre of Excellence (NATO MILMED COE) on its website is for general information purposes only and cannot be considered as official recommendation. All national and international laws, regulations, and guidelines as well as military orders supersede this information. </a:t>
            </a:r>
          </a:p>
          <a:p>
            <a:r>
              <a:rPr lang="en-GB" sz="700" dirty="0"/>
              <a:t>All information is provided in good faith, however, the NATO MILMED COE makes no representation or warranty of any kind, express or implied, regarding the accuracy, adequacy, validity, reliability, availability or completeness of any information. </a:t>
            </a:r>
          </a:p>
          <a:p>
            <a:r>
              <a:rPr lang="en-GB" sz="700" dirty="0"/>
              <a:t>The information published on this website is not intended to substitute professional medical advice</a:t>
            </a:r>
            <a:r>
              <a:rPr lang="en-GB" sz="800" dirty="0"/>
              <a:t>, </a:t>
            </a:r>
            <a:r>
              <a:rPr lang="en-GB" sz="700" dirty="0"/>
              <a:t>diagnosis or treatment.</a:t>
            </a:r>
          </a:p>
          <a:p>
            <a:r>
              <a:rPr lang="en-GB" sz="700" dirty="0"/>
              <a:t>The NATO MILMED COE disclaim any liability in connection with the use of this information.</a:t>
            </a:r>
          </a:p>
        </p:txBody>
      </p:sp>
      <p:pic>
        <p:nvPicPr>
          <p:cNvPr id="2" name="Picture 1">
            <a:hlinkClick r:id="rId8"/>
            <a:extLst>
              <a:ext uri="{FF2B5EF4-FFF2-40B4-BE49-F238E27FC236}">
                <a16:creationId xmlns:a16="http://schemas.microsoft.com/office/drawing/2014/main" id="{676396F9-6EE8-4E7B-9460-5BE41F8E1A2E}"/>
              </a:ext>
            </a:extLst>
          </p:cNvPr>
          <p:cNvPicPr>
            <a:picLocks noChangeAspect="1"/>
          </p:cNvPicPr>
          <p:nvPr/>
        </p:nvPicPr>
        <p:blipFill>
          <a:blip r:embed="rId9"/>
          <a:stretch>
            <a:fillRect/>
          </a:stretch>
        </p:blipFill>
        <p:spPr>
          <a:xfrm>
            <a:off x="6640887" y="1407111"/>
            <a:ext cx="4083752" cy="2219531"/>
          </a:xfrm>
          <a:prstGeom prst="rect">
            <a:avLst/>
          </a:prstGeom>
        </p:spPr>
      </p:pic>
      <p:pic>
        <p:nvPicPr>
          <p:cNvPr id="4" name="Picture 3">
            <a:hlinkClick r:id="rId10"/>
            <a:extLst>
              <a:ext uri="{FF2B5EF4-FFF2-40B4-BE49-F238E27FC236}">
                <a16:creationId xmlns:a16="http://schemas.microsoft.com/office/drawing/2014/main" id="{63B545D4-DF05-4175-80B9-2B73830FC125}"/>
              </a:ext>
            </a:extLst>
          </p:cNvPr>
          <p:cNvPicPr>
            <a:picLocks noChangeAspect="1"/>
          </p:cNvPicPr>
          <p:nvPr/>
        </p:nvPicPr>
        <p:blipFill>
          <a:blip r:embed="rId11"/>
          <a:stretch>
            <a:fillRect/>
          </a:stretch>
        </p:blipFill>
        <p:spPr>
          <a:xfrm>
            <a:off x="6640887" y="3588296"/>
            <a:ext cx="4083752" cy="2241411"/>
          </a:xfrm>
          <a:prstGeom prst="rect">
            <a:avLst/>
          </a:prstGeom>
        </p:spPr>
      </p:pic>
    </p:spTree>
    <p:extLst>
      <p:ext uri="{BB962C8B-B14F-4D97-AF65-F5344CB8AC3E}">
        <p14:creationId xmlns:p14="http://schemas.microsoft.com/office/powerpoint/2010/main" val="78016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2384342204"/>
              </p:ext>
            </p:extLst>
          </p:nvPr>
        </p:nvGraphicFramePr>
        <p:xfrm>
          <a:off x="3466" y="-12129"/>
          <a:ext cx="12192000" cy="104921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516061092"/>
                    </a:ext>
                  </a:extLst>
                </a:gridCol>
              </a:tblGrid>
              <a:tr h="1049213">
                <a:tc>
                  <a:txBody>
                    <a:bodyPr/>
                    <a:lstStyle/>
                    <a:p>
                      <a:pPr algn="ctr"/>
                      <a:r>
                        <a:rPr lang="de-DE" sz="2400" b="1" kern="1200" dirty="0">
                          <a:solidFill>
                            <a:srgbClr val="0070C0"/>
                          </a:solidFill>
                          <a:latin typeface="Arial" panose="020B0604020202020204" pitchFamily="34" charset="0"/>
                          <a:ea typeface="+mn-ea"/>
                          <a:cs typeface="Arial" panose="020B0604020202020204" pitchFamily="34" charset="0"/>
                        </a:rPr>
                        <a:t>Global Situation</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9561609"/>
                  </a:ext>
                </a:extLst>
              </a:tr>
            </a:tbl>
          </a:graphicData>
        </a:graphic>
      </p:graphicFrame>
      <p:sp>
        <p:nvSpPr>
          <p:cNvPr id="3" name="TextBox 2">
            <a:extLst>
              <a:ext uri="{FF2B5EF4-FFF2-40B4-BE49-F238E27FC236}">
                <a16:creationId xmlns:a16="http://schemas.microsoft.com/office/drawing/2014/main" id="{D837E5BF-8121-4F77-8A10-033B29FDD5F7}"/>
              </a:ext>
            </a:extLst>
          </p:cNvPr>
          <p:cNvSpPr txBox="1"/>
          <p:nvPr/>
        </p:nvSpPr>
        <p:spPr>
          <a:xfrm>
            <a:off x="217808" y="6693556"/>
            <a:ext cx="1726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AEADAE0-FE9A-489E-870C-ADD2B453DDFE}"/>
              </a:ext>
            </a:extLst>
          </p:cNvPr>
          <p:cNvSpPr txBox="1"/>
          <p:nvPr/>
        </p:nvSpPr>
        <p:spPr>
          <a:xfrm>
            <a:off x="6096000" y="1030922"/>
            <a:ext cx="6095998" cy="5324535"/>
          </a:xfrm>
          <a:prstGeom prst="rect">
            <a:avLst/>
          </a:prstGeom>
          <a:noFill/>
        </p:spPr>
        <p:txBody>
          <a:bodyPr wrap="square" rtlCol="0">
            <a:spAutoFit/>
          </a:bodyPr>
          <a:lstStyle/>
          <a:p>
            <a:r>
              <a:rPr lang="en-GB" sz="1000" b="1" dirty="0">
                <a:solidFill>
                  <a:schemeClr val="accent1">
                    <a:lumMod val="75000"/>
                  </a:schemeClr>
                </a:solidFill>
              </a:rPr>
              <a:t>GBR</a:t>
            </a:r>
            <a:r>
              <a:rPr lang="en-GB" sz="1000" dirty="0">
                <a:solidFill>
                  <a:schemeClr val="accent1">
                    <a:lumMod val="75000"/>
                  </a:schemeClr>
                </a:solidFill>
              </a:rPr>
              <a:t>: The number of infections is rising rapidly throughout Great Britain: In the past few days, 3,500 to 4,000 new cases have been reported almost daily, and the number of infections has doubled within seven days. If the virus continues to spread unhindered at the same pace, the UK could count nearly 50,000 cases per day by mid-October, leading health experts warn.</a:t>
            </a:r>
            <a:br>
              <a:rPr lang="en-GB" sz="1000" dirty="0">
                <a:solidFill>
                  <a:schemeClr val="accent1">
                    <a:lumMod val="75000"/>
                  </a:schemeClr>
                </a:solidFill>
              </a:rPr>
            </a:br>
            <a:r>
              <a:rPr lang="en-GB" sz="1000" dirty="0">
                <a:solidFill>
                  <a:schemeClr val="accent1">
                    <a:lumMod val="75000"/>
                  </a:schemeClr>
                </a:solidFill>
              </a:rPr>
              <a:t>The government is therefore also considering a temporary shutdown of public life, a kind of compulsory break of two to three weeks, during which restaurants and pubs could be completely closed again. Many parts of the country are already living with stricter measures. The British government is also recommending to resume to work from home in the fight against the corona virus.</a:t>
            </a:r>
          </a:p>
          <a:p>
            <a:r>
              <a:rPr lang="en-GB" sz="1000" dirty="0">
                <a:solidFill>
                  <a:schemeClr val="accent1">
                    <a:lumMod val="75000"/>
                  </a:schemeClr>
                </a:solidFill>
              </a:rPr>
              <a:t>-----------------------------------------------------------------------------------------------------------------------------------------------------------</a:t>
            </a:r>
          </a:p>
          <a:p>
            <a:r>
              <a:rPr lang="en-GB" sz="1000" b="1" dirty="0">
                <a:solidFill>
                  <a:schemeClr val="accent1">
                    <a:lumMod val="75000"/>
                  </a:schemeClr>
                </a:solidFill>
              </a:rPr>
              <a:t>USA: </a:t>
            </a:r>
            <a:r>
              <a:rPr lang="en-GB" sz="1000" dirty="0">
                <a:solidFill>
                  <a:schemeClr val="accent1">
                    <a:lumMod val="75000"/>
                  </a:schemeClr>
                </a:solidFill>
              </a:rPr>
              <a:t>US retail group Walmart has launched a pilot program to deliver Covid-19 tests. Drones are said to deliver the tests directly to homes within a mile from the North Las Vegas store. Customers do not have to buy the tests in person in the store.</a:t>
            </a:r>
            <a:br>
              <a:rPr lang="en-GB" sz="1000" dirty="0">
                <a:solidFill>
                  <a:schemeClr val="accent1">
                    <a:lumMod val="75000"/>
                  </a:schemeClr>
                </a:solidFill>
              </a:rPr>
            </a:br>
            <a:r>
              <a:rPr lang="en-GB" sz="1000" dirty="0">
                <a:solidFill>
                  <a:schemeClr val="accent1">
                    <a:lumMod val="75000"/>
                  </a:schemeClr>
                </a:solidFill>
              </a:rPr>
              <a:t>The drones land on people's driveways, sidewalks or backyards, for example. Delivery, which only takes five minutes, is free. The samples can then be sent via FedEx to a laboratory, which provides information about the result in a digital way. The pilot program provides an insight into how drones could be used in the not too distant future to enable faster and contactless delivery.</a:t>
            </a:r>
          </a:p>
          <a:p>
            <a:r>
              <a:rPr lang="en-GB" sz="1000" dirty="0">
                <a:solidFill>
                  <a:schemeClr val="accent1">
                    <a:lumMod val="75000"/>
                  </a:schemeClr>
                </a:solidFill>
              </a:rPr>
              <a:t>-----------------------------------------------------------------------------------------------------------------------------------------------------------</a:t>
            </a:r>
          </a:p>
          <a:p>
            <a:r>
              <a:rPr lang="en-GB" sz="1000" b="1" dirty="0">
                <a:solidFill>
                  <a:schemeClr val="accent1">
                    <a:lumMod val="75000"/>
                  </a:schemeClr>
                </a:solidFill>
              </a:rPr>
              <a:t>MEX</a:t>
            </a:r>
            <a:r>
              <a:rPr lang="en-GB" sz="1000" dirty="0">
                <a:solidFill>
                  <a:schemeClr val="accent1">
                    <a:lumMod val="75000"/>
                  </a:schemeClr>
                </a:solidFill>
              </a:rPr>
              <a:t>: According to a hospital, Mexico successfully performed a lung transplant on a Covid-19 patient. According to a statement, the 55-year-old had already underwent surgery for seven hours on August 31 at the Christ </a:t>
            </a:r>
            <a:r>
              <a:rPr lang="en-GB" sz="1000" dirty="0" err="1">
                <a:solidFill>
                  <a:schemeClr val="accent1">
                    <a:lumMod val="75000"/>
                  </a:schemeClr>
                </a:solidFill>
              </a:rPr>
              <a:t>Muguerza</a:t>
            </a:r>
            <a:r>
              <a:rPr lang="en-GB" sz="1000" dirty="0">
                <a:solidFill>
                  <a:schemeClr val="accent1">
                    <a:lumMod val="75000"/>
                  </a:schemeClr>
                </a:solidFill>
              </a:rPr>
              <a:t> private hospital in the city of Monterrey. According to the clinic, the operation was the first successful double lung transplant on a Covid-19 patient in Latin America. In May, the first lung transplant on a </a:t>
            </a:r>
            <a:r>
              <a:rPr lang="en-GB" sz="1000" dirty="0" err="1">
                <a:solidFill>
                  <a:schemeClr val="accent1">
                    <a:lumMod val="75000"/>
                  </a:schemeClr>
                </a:solidFill>
              </a:rPr>
              <a:t>Covid</a:t>
            </a:r>
            <a:r>
              <a:rPr lang="en-GB" sz="1000" dirty="0">
                <a:solidFill>
                  <a:schemeClr val="accent1">
                    <a:lumMod val="75000"/>
                  </a:schemeClr>
                </a:solidFill>
              </a:rPr>
              <a:t> patient in Europe was successful in Vienna. This kind of transplant has already happened in the USA before.</a:t>
            </a:r>
          </a:p>
          <a:p>
            <a:r>
              <a:rPr lang="en-GB" sz="1000" dirty="0">
                <a:solidFill>
                  <a:schemeClr val="accent1">
                    <a:lumMod val="75000"/>
                  </a:schemeClr>
                </a:solidFill>
              </a:rPr>
              <a:t>-----------------------------------------------------------------------------------------------------------------------------------------------------------</a:t>
            </a:r>
          </a:p>
          <a:p>
            <a:r>
              <a:rPr lang="en-GB" sz="1000" b="1" dirty="0">
                <a:solidFill>
                  <a:schemeClr val="accent1">
                    <a:lumMod val="75000"/>
                  </a:schemeClr>
                </a:solidFill>
              </a:rPr>
              <a:t>EU:</a:t>
            </a:r>
            <a:r>
              <a:rPr lang="en-GB" sz="1000" dirty="0">
                <a:solidFill>
                  <a:schemeClr val="accent1">
                    <a:lumMod val="75000"/>
                  </a:schemeClr>
                </a:solidFill>
              </a:rPr>
              <a:t> In the light of the increasing corona numbers in Europe, the European Union is continuing to build up common reserves of medical protective masks. After Germany and Romania, Denmark, Greece, Hungary and Sweden have now also agreed to set up depots on behalf of all EU states, said EU Commissioner </a:t>
            </a:r>
            <a:r>
              <a:rPr lang="en-GB" sz="1000" dirty="0" err="1">
                <a:solidFill>
                  <a:schemeClr val="accent1">
                    <a:lumMod val="75000"/>
                  </a:schemeClr>
                </a:solidFill>
              </a:rPr>
              <a:t>Janez</a:t>
            </a:r>
            <a:r>
              <a:rPr lang="en-GB" sz="1000" dirty="0">
                <a:solidFill>
                  <a:schemeClr val="accent1">
                    <a:lumMod val="75000"/>
                  </a:schemeClr>
                </a:solidFill>
              </a:rPr>
              <a:t> </a:t>
            </a:r>
            <a:r>
              <a:rPr lang="en-GB" sz="1000" dirty="0" err="1">
                <a:solidFill>
                  <a:schemeClr val="accent1">
                    <a:lumMod val="75000"/>
                  </a:schemeClr>
                </a:solidFill>
              </a:rPr>
              <a:t>Lenarcic</a:t>
            </a:r>
            <a:r>
              <a:rPr lang="en-GB" sz="1000" dirty="0">
                <a:solidFill>
                  <a:schemeClr val="accent1">
                    <a:lumMod val="75000"/>
                  </a:schemeClr>
                </a:solidFill>
              </a:rPr>
              <a:t> on Tuesday.</a:t>
            </a:r>
            <a:br>
              <a:rPr lang="en-GB" sz="1000" dirty="0">
                <a:solidFill>
                  <a:schemeClr val="accent1">
                    <a:lumMod val="75000"/>
                  </a:schemeClr>
                </a:solidFill>
              </a:rPr>
            </a:br>
            <a:r>
              <a:rPr lang="en-GB" sz="1000" dirty="0">
                <a:solidFill>
                  <a:schemeClr val="accent1">
                    <a:lumMod val="75000"/>
                  </a:schemeClr>
                </a:solidFill>
              </a:rPr>
              <a:t>The construction of the joint reserve began in spring when many countries had far too little protective equipment for doctors and nurses in the Corona crisis. From this reserve 520,000 medical FFP2 and FFP3 masks have now been distributed to the EU states Italy, Spain, Croatia and Lithuania as well as to the neighbours North Macedonia, Montenegro and Serbia, said </a:t>
            </a:r>
            <a:r>
              <a:rPr lang="en-GB" sz="1000" dirty="0" err="1">
                <a:solidFill>
                  <a:schemeClr val="accent1">
                    <a:lumMod val="75000"/>
                  </a:schemeClr>
                </a:solidFill>
              </a:rPr>
              <a:t>Lenarcic</a:t>
            </a:r>
            <a:r>
              <a:rPr lang="en-GB" sz="1000" dirty="0">
                <a:solidFill>
                  <a:schemeClr val="accent1">
                    <a:lumMod val="75000"/>
                  </a:schemeClr>
                </a:solidFill>
              </a:rPr>
              <a:t>.</a:t>
            </a:r>
            <a:br>
              <a:rPr lang="en-GB" sz="1000" dirty="0">
                <a:solidFill>
                  <a:schemeClr val="accent1">
                    <a:lumMod val="75000"/>
                  </a:schemeClr>
                </a:solidFill>
              </a:rPr>
            </a:br>
            <a:r>
              <a:rPr lang="en-GB" sz="1000" dirty="0">
                <a:solidFill>
                  <a:schemeClr val="accent1">
                    <a:lumMod val="75000"/>
                  </a:schemeClr>
                </a:solidFill>
              </a:rPr>
              <a:t>The stocks are financed from the EU's budget. Individual EU states purchase the material and store it. In an emergency, it will be distributed as needed.</a:t>
            </a:r>
          </a:p>
          <a:p>
            <a:r>
              <a:rPr lang="en-GB" sz="1000" dirty="0">
                <a:solidFill>
                  <a:schemeClr val="accent1">
                    <a:lumMod val="75000"/>
                  </a:schemeClr>
                </a:solidFill>
              </a:rPr>
              <a:t>-----------------------------------------------------------------------------------------------------------------------------------------------------------</a:t>
            </a:r>
          </a:p>
        </p:txBody>
      </p:sp>
      <p:sp>
        <p:nvSpPr>
          <p:cNvPr id="8" name="TextBox 7">
            <a:extLst>
              <a:ext uri="{FF2B5EF4-FFF2-40B4-BE49-F238E27FC236}">
                <a16:creationId xmlns:a16="http://schemas.microsoft.com/office/drawing/2014/main" id="{16057A74-E9B1-4112-83F2-F42478519639}"/>
              </a:ext>
            </a:extLst>
          </p:cNvPr>
          <p:cNvSpPr txBox="1"/>
          <p:nvPr/>
        </p:nvSpPr>
        <p:spPr>
          <a:xfrm>
            <a:off x="-3468" y="1030922"/>
            <a:ext cx="6095998" cy="5955476"/>
          </a:xfrm>
          <a:prstGeom prst="rect">
            <a:avLst/>
          </a:prstGeom>
          <a:noFill/>
        </p:spPr>
        <p:txBody>
          <a:bodyPr wrap="square" rtlCol="0">
            <a:spAutoFit/>
          </a:bodyPr>
          <a:lstStyle/>
          <a:p>
            <a:r>
              <a:rPr lang="en-GB" sz="1000" b="1" dirty="0">
                <a:solidFill>
                  <a:schemeClr val="accent1">
                    <a:lumMod val="75000"/>
                  </a:schemeClr>
                </a:solidFill>
              </a:rPr>
              <a:t>DEU: </a:t>
            </a:r>
            <a:r>
              <a:rPr lang="en-GB" sz="1000" dirty="0">
                <a:solidFill>
                  <a:schemeClr val="accent1">
                    <a:lumMod val="75000"/>
                  </a:schemeClr>
                </a:solidFill>
              </a:rPr>
              <a:t>The “7-day incidence” (cumulative number of new cases per 100,000 within 7 days) is an important indicator for the German government to determine which areas are considered as “risk areas”. If the 7-day incidence exceeds 50 in a city or in a district, the mandatory additional protective measures are required.</a:t>
            </a:r>
            <a:endParaRPr lang="en-GB" sz="1000" b="1" dirty="0">
              <a:solidFill>
                <a:schemeClr val="accent1">
                  <a:lumMod val="75000"/>
                </a:schemeClr>
              </a:solidFill>
            </a:endParaRPr>
          </a:p>
          <a:p>
            <a:r>
              <a:rPr lang="en-GB" sz="1000" dirty="0">
                <a:solidFill>
                  <a:schemeClr val="accent1">
                    <a:lumMod val="75000"/>
                  </a:schemeClr>
                </a:solidFill>
              </a:rPr>
              <a:t>The federal government has lately declared various regions as corona risk areas due to the increasing number of infections. This also includes the Danish capital Copenhagen, the Dublin region in Ireland, the Utrecht province in the Netherlands and the Lisbon region in Portugal. Some German cities (e.g. Munich) also exceeded the limit of 50.</a:t>
            </a:r>
          </a:p>
          <a:p>
            <a:r>
              <a:rPr lang="en-GB" sz="1000" dirty="0">
                <a:solidFill>
                  <a:schemeClr val="accent1">
                    <a:lumMod val="75000"/>
                  </a:schemeClr>
                </a:solidFill>
              </a:rPr>
              <a:t>-----------------------------------------------------------------------------------------------------------------------------------------------------------</a:t>
            </a:r>
          </a:p>
          <a:p>
            <a:r>
              <a:rPr lang="en-GB" sz="1000" b="1" dirty="0">
                <a:solidFill>
                  <a:schemeClr val="accent1">
                    <a:lumMod val="75000"/>
                  </a:schemeClr>
                </a:solidFill>
              </a:rPr>
              <a:t>FRA:</a:t>
            </a:r>
            <a:r>
              <a:rPr lang="en-GB" sz="1000" dirty="0">
                <a:solidFill>
                  <a:schemeClr val="accent1">
                    <a:lumMod val="75000"/>
                  </a:schemeClr>
                </a:solidFill>
              </a:rPr>
              <a:t> France is closing bars and restaurants in some parts of the country in the fight against the coronavirus. For the southern French port metropolis of Marseille and the overseas region of Guadeloupe, the “maximum alert” has been declared. All bars and restaurants there would have to remain closed from Saturday onwards. In the capital Paris and other large cities such as Lille or Rennes, bars would have to close at 10 p.m. starting on Monday.</a:t>
            </a:r>
            <a:br>
              <a:rPr lang="en-GB" sz="1000" dirty="0">
                <a:solidFill>
                  <a:schemeClr val="accent1">
                    <a:lumMod val="75000"/>
                  </a:schemeClr>
                </a:solidFill>
              </a:rPr>
            </a:br>
            <a:r>
              <a:rPr lang="en-GB" sz="1000" dirty="0">
                <a:solidFill>
                  <a:schemeClr val="accent1">
                    <a:lumMod val="75000"/>
                  </a:schemeClr>
                </a:solidFill>
              </a:rPr>
              <a:t>Due to the "high alert“ there is a limit for meetings in public, allowing only a maximum of ten people. In the severely affected city of Marseille, all publicly accessible facilities also have to be closed unless they had introduced a “strict health protocol”. Theatres and cinemas are not affected. The objective is not to close the bars and restaurants in the port city for more than two weeks.</a:t>
            </a:r>
          </a:p>
          <a:p>
            <a:r>
              <a:rPr lang="en-GB" sz="1000" dirty="0">
                <a:solidFill>
                  <a:schemeClr val="accent1">
                    <a:lumMod val="75000"/>
                  </a:schemeClr>
                </a:solidFill>
              </a:rPr>
              <a:t>-----------------------------------------------------------------------------------------------------------------------------------------------------------</a:t>
            </a:r>
          </a:p>
          <a:p>
            <a:r>
              <a:rPr lang="en-GB" sz="1000" b="1" dirty="0">
                <a:solidFill>
                  <a:schemeClr val="accent1">
                    <a:lumMod val="75000"/>
                  </a:schemeClr>
                </a:solidFill>
              </a:rPr>
              <a:t>FIN:</a:t>
            </a:r>
            <a:r>
              <a:rPr lang="en-GB" sz="1000" dirty="0">
                <a:solidFill>
                  <a:schemeClr val="accent1">
                    <a:lumMod val="75000"/>
                  </a:schemeClr>
                </a:solidFill>
              </a:rPr>
              <a:t> Sniffer dogs are said to detect the corona virus at Helsinki International Airport. Four dogs of different breeds started their work in the Finnish capital on Wednesday. Should the four-month test prove to be successful, infected travellers could be quickly identified in a cost-effective manner.</a:t>
            </a:r>
          </a:p>
          <a:p>
            <a:r>
              <a:rPr lang="en-GB" sz="1000" dirty="0">
                <a:solidFill>
                  <a:schemeClr val="accent1">
                    <a:lumMod val="75000"/>
                  </a:schemeClr>
                </a:solidFill>
              </a:rPr>
              <a:t>-----------------------------------------------------------------------------------------------------------------------------------------------------------</a:t>
            </a:r>
          </a:p>
          <a:p>
            <a:r>
              <a:rPr lang="en-GB" sz="1000" b="1" dirty="0">
                <a:solidFill>
                  <a:schemeClr val="accent1">
                    <a:lumMod val="75000"/>
                  </a:schemeClr>
                </a:solidFill>
              </a:rPr>
              <a:t>ISR: </a:t>
            </a:r>
            <a:r>
              <a:rPr lang="en-GB" sz="1000" dirty="0">
                <a:solidFill>
                  <a:schemeClr val="accent1">
                    <a:lumMod val="75000"/>
                  </a:schemeClr>
                </a:solidFill>
              </a:rPr>
              <a:t>A few days after the start of a second nationwide lockdown, the corona numbers in Israel have risen to a record high. The Ministry of Health announced on Wednesday that 6,923 cases had been registered the day before. Reporting that many new infections within one day is unprecedented in the country - however, the number of tests has recently increased. Four months ago, on May 23, only 5 new infections were recorded.</a:t>
            </a:r>
            <a:br>
              <a:rPr lang="en-GB" sz="1000" dirty="0">
                <a:solidFill>
                  <a:schemeClr val="accent1">
                    <a:lumMod val="75000"/>
                  </a:schemeClr>
                </a:solidFill>
              </a:rPr>
            </a:br>
            <a:r>
              <a:rPr lang="en-GB" sz="1000" dirty="0">
                <a:solidFill>
                  <a:schemeClr val="accent1">
                    <a:lumMod val="75000"/>
                  </a:schemeClr>
                </a:solidFill>
              </a:rPr>
              <a:t>For comparison: around nine million people live in Israel. This is 1/9 of Germany population (in Germany 1,769 new infections were reported within the last 24 hours). A lockdown has been in effect in the Mediterranean country again since Friday. People have to come to terms with school closings and restrictions on the freedom of movement. The government wants to prevent the health system from being overwhelmed with the restrictions that are initially introduced for three weeks.</a:t>
            </a:r>
          </a:p>
          <a:p>
            <a:r>
              <a:rPr lang="en-GB" sz="1000" dirty="0">
                <a:solidFill>
                  <a:schemeClr val="accent1">
                    <a:lumMod val="75000"/>
                  </a:schemeClr>
                </a:solidFill>
              </a:rPr>
              <a:t>-----------------------------------------------------------------------------------------------------------------------------------------------------------</a:t>
            </a:r>
          </a:p>
          <a:p>
            <a:r>
              <a:rPr lang="en-GB" sz="1000" b="1" dirty="0">
                <a:solidFill>
                  <a:schemeClr val="accent1">
                    <a:lumMod val="75000"/>
                  </a:schemeClr>
                </a:solidFill>
              </a:rPr>
              <a:t>ESP:</a:t>
            </a:r>
            <a:r>
              <a:rPr lang="en-GB" sz="1000" dirty="0">
                <a:solidFill>
                  <a:schemeClr val="accent1">
                    <a:lumMod val="75000"/>
                  </a:schemeClr>
                </a:solidFill>
              </a:rPr>
              <a:t> reported more than 10,000 new corona cases on Tuesday. But even more frightening: According to </a:t>
            </a:r>
            <a:r>
              <a:rPr lang="en-GB" sz="1000" dirty="0" err="1">
                <a:solidFill>
                  <a:schemeClr val="accent1">
                    <a:lumMod val="75000"/>
                  </a:schemeClr>
                </a:solidFill>
                <a:hlinkClick r:id="rId3"/>
              </a:rPr>
              <a:t>Worldometers</a:t>
            </a:r>
            <a:r>
              <a:rPr lang="en-GB" sz="1000" dirty="0">
                <a:solidFill>
                  <a:schemeClr val="accent1">
                    <a:lumMod val="75000"/>
                  </a:schemeClr>
                </a:solidFill>
              </a:rPr>
              <a:t>, the number of deaths was 241, the highest it has been since May 6th. Last week there had been an increase between 150 and 240 new deaths , at the weekend the number has fallen to a little more than 50 per day. After a long phase of near stagnation, the number of cumulative deaths in Spain is clearly increasing again.</a:t>
            </a:r>
          </a:p>
          <a:p>
            <a:r>
              <a:rPr lang="en-GB" sz="1000" dirty="0">
                <a:solidFill>
                  <a:schemeClr val="accent1">
                    <a:lumMod val="75000"/>
                  </a:schemeClr>
                </a:solidFill>
              </a:rPr>
              <a:t>----------------------------------------------------------------------------------------------------------------------------------------------------------</a:t>
            </a:r>
          </a:p>
          <a:p>
            <a:r>
              <a:rPr lang="en-GB" sz="1050" b="1" dirty="0">
                <a:solidFill>
                  <a:schemeClr val="accent1">
                    <a:lumMod val="75000"/>
                  </a:schemeClr>
                </a:solidFill>
              </a:rPr>
              <a:t>IRN</a:t>
            </a:r>
            <a:r>
              <a:rPr lang="en-GB" sz="1050" dirty="0">
                <a:solidFill>
                  <a:schemeClr val="accent1">
                    <a:lumMod val="75000"/>
                  </a:schemeClr>
                </a:solidFill>
              </a:rPr>
              <a:t>: reported the highest increase of COVID-19 cases since the outbreak of the pandemic. The Ministry of Health reported 3,712 new cases.</a:t>
            </a:r>
          </a:p>
        </p:txBody>
      </p:sp>
    </p:spTree>
    <p:extLst>
      <p:ext uri="{BB962C8B-B14F-4D97-AF65-F5344CB8AC3E}">
        <p14:creationId xmlns:p14="http://schemas.microsoft.com/office/powerpoint/2010/main" val="214968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nvGraphicFramePr>
        <p:xfrm>
          <a:off x="3466" y="-12129"/>
          <a:ext cx="12192000" cy="104921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516061092"/>
                    </a:ext>
                  </a:extLst>
                </a:gridCol>
              </a:tblGrid>
              <a:tr h="1049213">
                <a:tc>
                  <a:txBody>
                    <a:bodyPr/>
                    <a:lstStyle/>
                    <a:p>
                      <a:pPr algn="ctr"/>
                      <a:r>
                        <a:rPr lang="de-DE" sz="2400" b="1" kern="1200" dirty="0">
                          <a:solidFill>
                            <a:srgbClr val="0070C0"/>
                          </a:solidFill>
                          <a:latin typeface="Arial" panose="020B0604020202020204" pitchFamily="34" charset="0"/>
                          <a:ea typeface="+mn-ea"/>
                          <a:cs typeface="Arial" panose="020B0604020202020204" pitchFamily="34" charset="0"/>
                        </a:rPr>
                        <a:t>Global Situation</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9561609"/>
                  </a:ext>
                </a:extLst>
              </a:tr>
            </a:tbl>
          </a:graphicData>
        </a:graphic>
      </p:graphicFrame>
      <p:sp>
        <p:nvSpPr>
          <p:cNvPr id="3" name="TextBox 2">
            <a:extLst>
              <a:ext uri="{FF2B5EF4-FFF2-40B4-BE49-F238E27FC236}">
                <a16:creationId xmlns:a16="http://schemas.microsoft.com/office/drawing/2014/main" id="{D837E5BF-8121-4F77-8A10-033B29FDD5F7}"/>
              </a:ext>
            </a:extLst>
          </p:cNvPr>
          <p:cNvSpPr txBox="1"/>
          <p:nvPr/>
        </p:nvSpPr>
        <p:spPr>
          <a:xfrm>
            <a:off x="217808" y="6693556"/>
            <a:ext cx="1726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340D8EE-DB34-484A-A169-97D30EEAADA3}"/>
              </a:ext>
            </a:extLst>
          </p:cNvPr>
          <p:cNvSpPr txBox="1"/>
          <p:nvPr/>
        </p:nvSpPr>
        <p:spPr>
          <a:xfrm>
            <a:off x="6106825" y="2007670"/>
            <a:ext cx="6110289" cy="3323987"/>
          </a:xfrm>
          <a:prstGeom prst="rect">
            <a:avLst/>
          </a:prstGeom>
          <a:noFill/>
        </p:spPr>
        <p:txBody>
          <a:bodyPr wrap="square" rtlCol="0">
            <a:spAutoFit/>
          </a:bodyPr>
          <a:lstStyle/>
          <a:p>
            <a:pPr lvl="0">
              <a:defRPr/>
            </a:pPr>
            <a:endParaRPr lang="en-GB" sz="1050" dirty="0">
              <a:solidFill>
                <a:schemeClr val="accent1">
                  <a:lumMod val="75000"/>
                </a:schemeClr>
              </a:solidFill>
            </a:endParaRPr>
          </a:p>
          <a:p>
            <a:pPr lvl="0">
              <a:defRPr/>
            </a:pPr>
            <a:r>
              <a:rPr lang="en-GB" sz="1050" dirty="0">
                <a:solidFill>
                  <a:schemeClr val="accent1">
                    <a:lumMod val="75000"/>
                  </a:schemeClr>
                </a:solidFill>
              </a:rPr>
              <a:t>In the week between September 13 and 19, a total of 13,102 new corona cases were reported, which is a record high since the outbreak of the pandemic. In most other parts of the Czech Republic, including the border regions with Germany, the number of infections has recently risen sharply.</a:t>
            </a:r>
            <a:br>
              <a:rPr lang="en-GB" sz="1050" dirty="0">
                <a:solidFill>
                  <a:schemeClr val="accent1">
                    <a:lumMod val="75000"/>
                  </a:schemeClr>
                </a:solidFill>
              </a:rPr>
            </a:br>
            <a:r>
              <a:rPr lang="en-GB" sz="1050" dirty="0">
                <a:solidFill>
                  <a:schemeClr val="accent1">
                    <a:lumMod val="75000"/>
                  </a:schemeClr>
                </a:solidFill>
              </a:rPr>
              <a:t>Since August 3, the Czech regions have been classified according to their specific epidemic situation in a four-stage traffic light system. In red regions (cumulative number of new infections exceeds 25 / 100,000 inhabitants within 7 days), measures are taken to contain the risk of infection.</a:t>
            </a:r>
            <a:br>
              <a:rPr lang="en-GB" sz="1050" dirty="0">
                <a:solidFill>
                  <a:schemeClr val="accent1">
                    <a:lumMod val="75000"/>
                  </a:schemeClr>
                </a:solidFill>
              </a:rPr>
            </a:br>
            <a:r>
              <a:rPr lang="en-GB" sz="1050" dirty="0">
                <a:solidFill>
                  <a:schemeClr val="accent1">
                    <a:lumMod val="75000"/>
                  </a:schemeClr>
                </a:solidFill>
              </a:rPr>
              <a:t>On September 21, the Federal Foreign Office issued a travel warning for the capital Prague and the Central Bohemian Region (</a:t>
            </a:r>
            <a:r>
              <a:rPr lang="en-GB" sz="1050" dirty="0" err="1">
                <a:solidFill>
                  <a:schemeClr val="accent1">
                    <a:lumMod val="75000"/>
                  </a:schemeClr>
                </a:solidFill>
              </a:rPr>
              <a:t>Středočeský</a:t>
            </a:r>
            <a:r>
              <a:rPr lang="en-GB" sz="1050" dirty="0">
                <a:solidFill>
                  <a:schemeClr val="accent1">
                    <a:lumMod val="75000"/>
                  </a:schemeClr>
                </a:solidFill>
              </a:rPr>
              <a:t>). This results in a mandatory free COVID19 test when entering Germany and, if necessary, a quarantine obligation. The Czech Ministry of Health provides information on its website in English about the risk assessment of the individual districts and the measures that are being implemented in the individual regions.</a:t>
            </a:r>
            <a:br>
              <a:rPr lang="en-GB" sz="1050" dirty="0">
                <a:solidFill>
                  <a:schemeClr val="accent1">
                    <a:lumMod val="75000"/>
                  </a:schemeClr>
                </a:solidFill>
              </a:rPr>
            </a:br>
            <a:r>
              <a:rPr lang="en-GB" sz="1050" dirty="0">
                <a:solidFill>
                  <a:schemeClr val="accent1">
                    <a:lumMod val="75000"/>
                  </a:schemeClr>
                </a:solidFill>
              </a:rPr>
              <a:t>On September 20, the government commissioner for medical research, Roman </a:t>
            </a:r>
            <a:r>
              <a:rPr lang="en-GB" sz="1050" dirty="0" err="1">
                <a:solidFill>
                  <a:schemeClr val="accent1">
                    <a:lumMod val="75000"/>
                  </a:schemeClr>
                </a:solidFill>
              </a:rPr>
              <a:t>Prymula</a:t>
            </a:r>
            <a:r>
              <a:rPr lang="en-GB" sz="1050" dirty="0">
                <a:solidFill>
                  <a:schemeClr val="accent1">
                    <a:lumMod val="75000"/>
                  </a:schemeClr>
                </a:solidFill>
              </a:rPr>
              <a:t>, recommended a declaration of emergency due to the expected increase in infections. However, several members of the government rejected this, </a:t>
            </a:r>
            <a:r>
              <a:rPr lang="en-GB" sz="1050" dirty="0" err="1">
                <a:solidFill>
                  <a:schemeClr val="accent1">
                    <a:lumMod val="75000"/>
                  </a:schemeClr>
                </a:solidFill>
              </a:rPr>
              <a:t>i.a.</a:t>
            </a:r>
            <a:r>
              <a:rPr lang="en-GB" sz="1050" dirty="0">
                <a:solidFill>
                  <a:schemeClr val="accent1">
                    <a:lumMod val="75000"/>
                  </a:schemeClr>
                </a:solidFill>
              </a:rPr>
              <a:t> Health Minister Adam </a:t>
            </a:r>
            <a:r>
              <a:rPr lang="en-GB" sz="1050" dirty="0" err="1">
                <a:solidFill>
                  <a:schemeClr val="accent1">
                    <a:lumMod val="75000"/>
                  </a:schemeClr>
                </a:solidFill>
              </a:rPr>
              <a:t>Vojtěch</a:t>
            </a:r>
            <a:r>
              <a:rPr lang="en-GB" sz="1050" dirty="0">
                <a:solidFill>
                  <a:schemeClr val="accent1">
                    <a:lumMod val="75000"/>
                  </a:schemeClr>
                </a:solidFill>
              </a:rPr>
              <a:t> and Minister of the Interior and Head of the Crisis Team, Jan </a:t>
            </a:r>
            <a:r>
              <a:rPr lang="en-GB" sz="1050" dirty="0" err="1">
                <a:solidFill>
                  <a:schemeClr val="accent1">
                    <a:lumMod val="75000"/>
                  </a:schemeClr>
                </a:solidFill>
              </a:rPr>
              <a:t>Hamáček</a:t>
            </a:r>
            <a:r>
              <a:rPr lang="en-GB" sz="1050" dirty="0">
                <a:solidFill>
                  <a:schemeClr val="accent1">
                    <a:lumMod val="75000"/>
                  </a:schemeClr>
                </a:solidFill>
              </a:rPr>
              <a:t>. On September 21, the Minister of Health resigned because of criticism of his crisis management in order to "make way for a new approach to the coronavirus epidemic". A second lockdown has so far been rejected for economic reasons, as the economy had decreased by 10% after the first lockdown measures. His successor will be Roman </a:t>
            </a:r>
            <a:r>
              <a:rPr lang="en-GB" sz="1050" dirty="0" err="1">
                <a:solidFill>
                  <a:schemeClr val="accent1">
                    <a:lumMod val="75000"/>
                  </a:schemeClr>
                </a:solidFill>
              </a:rPr>
              <a:t>Prymula</a:t>
            </a:r>
            <a:r>
              <a:rPr lang="en-GB" sz="1050" dirty="0">
                <a:solidFill>
                  <a:schemeClr val="accent1">
                    <a:lumMod val="75000"/>
                  </a:schemeClr>
                </a:solidFill>
              </a:rPr>
              <a:t> (see above), who with his experience as an epidemiologist should react selectively to the potential second wave of infections.</a:t>
            </a:r>
            <a:endParaRPr kumimoji="0" lang="en-GB" sz="1050" b="0" i="0" u="none" strike="noStrike" kern="1200" cap="none" spc="0" normalizeH="0" baseline="0" noProof="0" dirty="0">
              <a:ln>
                <a:noFill/>
              </a:ln>
              <a:solidFill>
                <a:schemeClr val="accent1">
                  <a:lumMod val="75000"/>
                </a:schemeClr>
              </a:solidFill>
              <a:effectLst/>
              <a:uLnTx/>
              <a:uFillTx/>
              <a:latin typeface="Calibri" panose="020F0502020204030204"/>
            </a:endParaRPr>
          </a:p>
        </p:txBody>
      </p:sp>
      <p:sp>
        <p:nvSpPr>
          <p:cNvPr id="14" name="TextBox 13">
            <a:extLst>
              <a:ext uri="{FF2B5EF4-FFF2-40B4-BE49-F238E27FC236}">
                <a16:creationId xmlns:a16="http://schemas.microsoft.com/office/drawing/2014/main" id="{74778149-FAF0-4A63-8842-884816149B70}"/>
              </a:ext>
            </a:extLst>
          </p:cNvPr>
          <p:cNvSpPr txBox="1"/>
          <p:nvPr/>
        </p:nvSpPr>
        <p:spPr>
          <a:xfrm>
            <a:off x="-14292" y="1288066"/>
            <a:ext cx="6074778" cy="2192908"/>
          </a:xfrm>
          <a:prstGeom prst="rect">
            <a:avLst/>
          </a:prstGeom>
          <a:noFill/>
        </p:spPr>
        <p:txBody>
          <a:bodyPr wrap="square" rtlCol="0">
            <a:spAutoFit/>
          </a:bodyPr>
          <a:lstStyle/>
          <a:p>
            <a:r>
              <a:rPr lang="en-GB" sz="1050" b="1" dirty="0">
                <a:solidFill>
                  <a:schemeClr val="accent1">
                    <a:lumMod val="75000"/>
                  </a:schemeClr>
                </a:solidFill>
              </a:rPr>
              <a:t>France:</a:t>
            </a:r>
          </a:p>
          <a:p>
            <a:r>
              <a:rPr lang="en-GB" sz="1050" dirty="0">
                <a:solidFill>
                  <a:schemeClr val="accent1">
                    <a:lumMod val="75000"/>
                  </a:schemeClr>
                </a:solidFill>
              </a:rPr>
              <a:t>France is one of several European countries that are currently experiencing an increase in new cases. Since school started at the beginning of September, France has been concerned about the high number of new infections. Health Minister Olivier </a:t>
            </a:r>
            <a:r>
              <a:rPr lang="en-GB" sz="1050" dirty="0" err="1">
                <a:solidFill>
                  <a:schemeClr val="accent1">
                    <a:lumMod val="75000"/>
                  </a:schemeClr>
                </a:solidFill>
              </a:rPr>
              <a:t>Véran</a:t>
            </a:r>
            <a:r>
              <a:rPr lang="en-GB" sz="1050" dirty="0">
                <a:solidFill>
                  <a:schemeClr val="accent1">
                    <a:lumMod val="75000"/>
                  </a:schemeClr>
                </a:solidFill>
              </a:rPr>
              <a:t> warned that if the number of infections continued to develop exponentially, there would soon be more patients in the intensive care units. These concerns now materialized: The infection rates in France have increased in all age groups since June, but according to official data the increase is especially significant among young adults.</a:t>
            </a:r>
            <a:br>
              <a:rPr lang="en-GB" sz="1050" dirty="0">
                <a:solidFill>
                  <a:schemeClr val="accent1">
                    <a:lumMod val="75000"/>
                  </a:schemeClr>
                </a:solidFill>
              </a:rPr>
            </a:br>
            <a:r>
              <a:rPr lang="en-GB" sz="1050" dirty="0">
                <a:solidFill>
                  <a:schemeClr val="accent1">
                    <a:lumMod val="75000"/>
                  </a:schemeClr>
                </a:solidFill>
              </a:rPr>
              <a:t>A total of 81 schools have closed in France after students tested positive for the virus. Classes will be stopped as soon as there are 3 cases, said Education Minister Jean-Michel </a:t>
            </a:r>
            <a:r>
              <a:rPr lang="en-GB" sz="1050" dirty="0" err="1">
                <a:solidFill>
                  <a:schemeClr val="accent1">
                    <a:lumMod val="75000"/>
                  </a:schemeClr>
                </a:solidFill>
              </a:rPr>
              <a:t>Blanquer</a:t>
            </a:r>
            <a:r>
              <a:rPr lang="en-GB" sz="1050" dirty="0">
                <a:solidFill>
                  <a:schemeClr val="accent1">
                    <a:lumMod val="75000"/>
                  </a:schemeClr>
                </a:solidFill>
              </a:rPr>
              <a:t>.</a:t>
            </a:r>
            <a:br>
              <a:rPr lang="en-GB" sz="1050" dirty="0">
                <a:solidFill>
                  <a:schemeClr val="accent1">
                    <a:lumMod val="75000"/>
                  </a:schemeClr>
                </a:solidFill>
              </a:rPr>
            </a:br>
            <a:r>
              <a:rPr lang="en-GB" sz="1050" dirty="0">
                <a:solidFill>
                  <a:schemeClr val="accent1">
                    <a:lumMod val="75000"/>
                  </a:schemeClr>
                </a:solidFill>
              </a:rPr>
              <a:t>The current infection figures show that the dreaded second wave is now rolling across the country: France has recorded more than 30,000 deaths since the beginning of the pandemic, the seventh highest total number in the world. The number of people being admitted to hospitals and intensive care units is also currently increasing.</a:t>
            </a:r>
          </a:p>
        </p:txBody>
      </p:sp>
      <p:pic>
        <p:nvPicPr>
          <p:cNvPr id="2" name="Picture 1">
            <a:hlinkClick r:id="rId3"/>
            <a:extLst>
              <a:ext uri="{FF2B5EF4-FFF2-40B4-BE49-F238E27FC236}">
                <a16:creationId xmlns:a16="http://schemas.microsoft.com/office/drawing/2014/main" id="{154CF5DE-A813-4EDE-AB71-10048F892FF6}"/>
              </a:ext>
            </a:extLst>
          </p:cNvPr>
          <p:cNvPicPr>
            <a:picLocks noChangeAspect="1"/>
          </p:cNvPicPr>
          <p:nvPr/>
        </p:nvPicPr>
        <p:blipFill>
          <a:blip r:embed="rId4"/>
          <a:stretch>
            <a:fillRect/>
          </a:stretch>
        </p:blipFill>
        <p:spPr>
          <a:xfrm>
            <a:off x="6107110" y="5362789"/>
            <a:ext cx="3356224" cy="1330767"/>
          </a:xfrm>
          <a:prstGeom prst="rect">
            <a:avLst/>
          </a:prstGeom>
        </p:spPr>
      </p:pic>
      <p:pic>
        <p:nvPicPr>
          <p:cNvPr id="7" name="Picture 6">
            <a:hlinkClick r:id="rId5"/>
            <a:extLst>
              <a:ext uri="{FF2B5EF4-FFF2-40B4-BE49-F238E27FC236}">
                <a16:creationId xmlns:a16="http://schemas.microsoft.com/office/drawing/2014/main" id="{5D4D5FCA-756D-4B2B-ADC4-4A81DFC06FC2}"/>
              </a:ext>
            </a:extLst>
          </p:cNvPr>
          <p:cNvPicPr>
            <a:picLocks noChangeAspect="1"/>
          </p:cNvPicPr>
          <p:nvPr/>
        </p:nvPicPr>
        <p:blipFill>
          <a:blip r:embed="rId6"/>
          <a:stretch>
            <a:fillRect/>
          </a:stretch>
        </p:blipFill>
        <p:spPr>
          <a:xfrm>
            <a:off x="0" y="4544938"/>
            <a:ext cx="3234196" cy="2304236"/>
          </a:xfrm>
          <a:prstGeom prst="rect">
            <a:avLst/>
          </a:prstGeom>
        </p:spPr>
      </p:pic>
      <p:pic>
        <p:nvPicPr>
          <p:cNvPr id="12" name="Picture 11">
            <a:hlinkClick r:id="rId7"/>
            <a:extLst>
              <a:ext uri="{FF2B5EF4-FFF2-40B4-BE49-F238E27FC236}">
                <a16:creationId xmlns:a16="http://schemas.microsoft.com/office/drawing/2014/main" id="{5E141419-6183-434B-86AA-9D057B1A5176}"/>
              </a:ext>
            </a:extLst>
          </p:cNvPr>
          <p:cNvPicPr>
            <a:picLocks noChangeAspect="1"/>
          </p:cNvPicPr>
          <p:nvPr/>
        </p:nvPicPr>
        <p:blipFill>
          <a:blip r:embed="rId8"/>
          <a:stretch>
            <a:fillRect/>
          </a:stretch>
        </p:blipFill>
        <p:spPr>
          <a:xfrm>
            <a:off x="3443179" y="3790314"/>
            <a:ext cx="2635064" cy="1740261"/>
          </a:xfrm>
          <a:prstGeom prst="rect">
            <a:avLst/>
          </a:prstGeom>
        </p:spPr>
      </p:pic>
      <p:sp>
        <p:nvSpPr>
          <p:cNvPr id="13" name="TextBox 12">
            <a:extLst>
              <a:ext uri="{FF2B5EF4-FFF2-40B4-BE49-F238E27FC236}">
                <a16:creationId xmlns:a16="http://schemas.microsoft.com/office/drawing/2014/main" id="{D036BD8A-1CE4-43F1-9290-C72D5DE3A255}"/>
              </a:ext>
            </a:extLst>
          </p:cNvPr>
          <p:cNvSpPr txBox="1"/>
          <p:nvPr/>
        </p:nvSpPr>
        <p:spPr>
          <a:xfrm>
            <a:off x="3470707" y="5774608"/>
            <a:ext cx="2614186" cy="1200329"/>
          </a:xfrm>
          <a:prstGeom prst="rect">
            <a:avLst/>
          </a:prstGeom>
          <a:noFill/>
        </p:spPr>
        <p:txBody>
          <a:bodyPr wrap="square" rtlCol="0">
            <a:spAutoFit/>
          </a:bodyPr>
          <a:lstStyle/>
          <a:p>
            <a:r>
              <a:rPr lang="de-DE" sz="800" dirty="0">
                <a:solidFill>
                  <a:srgbClr val="0070C0"/>
                </a:solidFill>
              </a:rPr>
              <a:t>https://www.bbc.co.uk/news/world-europe-54137319</a:t>
            </a:r>
          </a:p>
          <a:p>
            <a:r>
              <a:rPr lang="de-DE" sz="800" dirty="0">
                <a:solidFill>
                  <a:srgbClr val="0070C0"/>
                </a:solidFill>
              </a:rPr>
              <a:t>https://www.faz.net/aktuell/gesellschaft/gesundheit/coronavirus/corona-in-frankreich-maskenpflicht-und-mehr-verantwortungsgefuehl-16941932.html</a:t>
            </a:r>
          </a:p>
          <a:p>
            <a:r>
              <a:rPr lang="de-DE" sz="800" dirty="0">
                <a:solidFill>
                  <a:srgbClr val="0070C0"/>
                </a:solidFill>
              </a:rPr>
              <a:t>www.rki.de&gt;InfAZ&gt;Transport&gt;Risikogebiete_09092020</a:t>
            </a:r>
          </a:p>
          <a:p>
            <a:r>
              <a:rPr lang="de-DE" sz="800" dirty="0">
                <a:solidFill>
                  <a:srgbClr val="0070C0"/>
                </a:solidFill>
                <a:hlinkClick r:id="rId9"/>
              </a:rPr>
              <a:t>https://www.bbc.com/news/topics/c302m85qenyt/france</a:t>
            </a:r>
            <a:endParaRPr lang="de-DE" sz="800" dirty="0">
              <a:solidFill>
                <a:srgbClr val="0070C0"/>
              </a:solidFill>
            </a:endParaRPr>
          </a:p>
          <a:p>
            <a:r>
              <a:rPr lang="de-DE" sz="800" dirty="0">
                <a:solidFill>
                  <a:srgbClr val="0070C0"/>
                </a:solidFill>
                <a:hlinkClick r:id="rId5"/>
              </a:rPr>
              <a:t>https://en.wikipedia.org/wiki/COVID-19_pandemic_in_France</a:t>
            </a:r>
            <a:r>
              <a:rPr lang="de-DE" sz="800" dirty="0">
                <a:solidFill>
                  <a:srgbClr val="0070C0"/>
                </a:solidFill>
              </a:rPr>
              <a:t> </a:t>
            </a:r>
          </a:p>
          <a:p>
            <a:endParaRPr lang="en-GB" sz="800" dirty="0"/>
          </a:p>
        </p:txBody>
      </p:sp>
      <p:pic>
        <p:nvPicPr>
          <p:cNvPr id="15" name="Picture 14">
            <a:hlinkClick r:id="rId10"/>
            <a:extLst>
              <a:ext uri="{FF2B5EF4-FFF2-40B4-BE49-F238E27FC236}">
                <a16:creationId xmlns:a16="http://schemas.microsoft.com/office/drawing/2014/main" id="{ED7A0B05-CE44-41D7-AF81-64F20347CC27}"/>
              </a:ext>
            </a:extLst>
          </p:cNvPr>
          <p:cNvPicPr>
            <a:picLocks noChangeAspect="1"/>
          </p:cNvPicPr>
          <p:nvPr/>
        </p:nvPicPr>
        <p:blipFill>
          <a:blip r:embed="rId11"/>
          <a:stretch>
            <a:fillRect/>
          </a:stretch>
        </p:blipFill>
        <p:spPr>
          <a:xfrm>
            <a:off x="3466" y="0"/>
            <a:ext cx="1604791" cy="1299938"/>
          </a:xfrm>
          <a:prstGeom prst="rect">
            <a:avLst/>
          </a:prstGeom>
        </p:spPr>
      </p:pic>
      <p:sp>
        <p:nvSpPr>
          <p:cNvPr id="16" name="TextBox 15">
            <a:extLst>
              <a:ext uri="{FF2B5EF4-FFF2-40B4-BE49-F238E27FC236}">
                <a16:creationId xmlns:a16="http://schemas.microsoft.com/office/drawing/2014/main" id="{04F18436-B437-4AD1-B21B-E594ADE72485}"/>
              </a:ext>
            </a:extLst>
          </p:cNvPr>
          <p:cNvSpPr txBox="1"/>
          <p:nvPr/>
        </p:nvSpPr>
        <p:spPr>
          <a:xfrm>
            <a:off x="-14292" y="3681750"/>
            <a:ext cx="3628736" cy="900246"/>
          </a:xfrm>
          <a:prstGeom prst="rect">
            <a:avLst/>
          </a:prstGeom>
          <a:noFill/>
        </p:spPr>
        <p:txBody>
          <a:bodyPr wrap="square" rtlCol="0">
            <a:spAutoFit/>
          </a:bodyPr>
          <a:lstStyle/>
          <a:p>
            <a:endParaRPr lang="en-GB" sz="1050" dirty="0">
              <a:solidFill>
                <a:schemeClr val="accent1">
                  <a:lumMod val="75000"/>
                </a:schemeClr>
              </a:solidFill>
            </a:endParaRPr>
          </a:p>
          <a:p>
            <a:r>
              <a:rPr lang="en-GB" sz="1050" dirty="0">
                <a:solidFill>
                  <a:schemeClr val="accent1">
                    <a:lumMod val="75000"/>
                  </a:schemeClr>
                </a:solidFill>
              </a:rPr>
              <a:t>Part of Normandy, the Seine-Maritime department, has also been classified as a red zone. The border area with Belgium is also considered a risk area. The holiday island of Corsica reported worrying figures and is now also a “red zone”.</a:t>
            </a:r>
            <a:endParaRPr lang="en-GB" sz="1050" dirty="0"/>
          </a:p>
        </p:txBody>
      </p:sp>
      <p:sp>
        <p:nvSpPr>
          <p:cNvPr id="17" name="TextBox 16">
            <a:extLst>
              <a:ext uri="{FF2B5EF4-FFF2-40B4-BE49-F238E27FC236}">
                <a16:creationId xmlns:a16="http://schemas.microsoft.com/office/drawing/2014/main" id="{9636BC7F-6A6F-4EC7-B98E-52E51D2F4081}"/>
              </a:ext>
            </a:extLst>
          </p:cNvPr>
          <p:cNvSpPr txBox="1"/>
          <p:nvPr/>
        </p:nvSpPr>
        <p:spPr>
          <a:xfrm>
            <a:off x="-14292" y="3203896"/>
            <a:ext cx="6074778" cy="738664"/>
          </a:xfrm>
          <a:prstGeom prst="rect">
            <a:avLst/>
          </a:prstGeom>
          <a:noFill/>
        </p:spPr>
        <p:txBody>
          <a:bodyPr wrap="square" rtlCol="0">
            <a:spAutoFit/>
          </a:bodyPr>
          <a:lstStyle/>
          <a:p>
            <a:endParaRPr lang="en-GB" sz="1050" dirty="0">
              <a:solidFill>
                <a:schemeClr val="accent1">
                  <a:lumMod val="75000"/>
                </a:schemeClr>
              </a:solidFill>
            </a:endParaRPr>
          </a:p>
          <a:p>
            <a:r>
              <a:rPr lang="en-GB" sz="1050" dirty="0">
                <a:solidFill>
                  <a:schemeClr val="accent1">
                    <a:lumMod val="75000"/>
                  </a:schemeClr>
                </a:solidFill>
              </a:rPr>
              <a:t>In addition to the capital region of Paris and the Mediterranean region of Provence Alpes Cote d’Azur, the popular holiday region around the wine metropolis of Bordeaux on the Atlantic coast is facing a high number of new infections.</a:t>
            </a:r>
            <a:endParaRPr lang="en-GB" sz="1050" dirty="0"/>
          </a:p>
        </p:txBody>
      </p:sp>
      <p:sp>
        <p:nvSpPr>
          <p:cNvPr id="18" name="Rechteck 9">
            <a:extLst>
              <a:ext uri="{FF2B5EF4-FFF2-40B4-BE49-F238E27FC236}">
                <a16:creationId xmlns:a16="http://schemas.microsoft.com/office/drawing/2014/main" id="{880F335C-A56E-49D4-ACE1-9CB82C1A514D}"/>
              </a:ext>
            </a:extLst>
          </p:cNvPr>
          <p:cNvSpPr/>
          <p:nvPr/>
        </p:nvSpPr>
        <p:spPr>
          <a:xfrm>
            <a:off x="9463334" y="5346198"/>
            <a:ext cx="2546921" cy="1292662"/>
          </a:xfrm>
          <a:prstGeom prst="rect">
            <a:avLst/>
          </a:prstGeom>
        </p:spPr>
        <p:txBody>
          <a:bodyPr wrap="square">
            <a:spAutoFit/>
          </a:bodyPr>
          <a:lstStyle/>
          <a:p>
            <a:r>
              <a:rPr lang="de-DE" sz="600" dirty="0"/>
              <a:t>ttps://www.mdr.de/nachrichten/panorama/ticker-corona-virus-sonntag-zwanzigster-september-100.html </a:t>
            </a:r>
          </a:p>
          <a:p>
            <a:r>
              <a:rPr lang="de-DE" sz="600" dirty="0">
                <a:hlinkClick r:id="rId12"/>
              </a:rPr>
              <a:t>https://coronavirus.jhu.edu/region/czechia</a:t>
            </a:r>
            <a:endParaRPr lang="de-DE" sz="600" dirty="0"/>
          </a:p>
          <a:p>
            <a:r>
              <a:rPr lang="de-DE" sz="600" dirty="0">
                <a:hlinkClick r:id="rId13"/>
              </a:rPr>
              <a:t>https://www.auswaertiges-amt.de/de/ReiseUndSicherheit/tschechischerepubliksicherheit/210456#content_0</a:t>
            </a:r>
            <a:endParaRPr lang="de-DE" sz="600" dirty="0"/>
          </a:p>
          <a:p>
            <a:r>
              <a:rPr lang="de-DE" sz="600" dirty="0">
                <a:hlinkClick r:id="rId14"/>
              </a:rPr>
              <a:t>https://www.zdf.de/nachrichten/heute-sendungen/videos/corona-lage-in-tschechien-100.html</a:t>
            </a:r>
            <a:endParaRPr lang="de-DE" sz="600" dirty="0"/>
          </a:p>
          <a:p>
            <a:r>
              <a:rPr lang="de-DE" sz="600" dirty="0">
                <a:hlinkClick r:id="rId15"/>
              </a:rPr>
              <a:t>https://ourworldindata.org/coronavirus/country/czech-republic?country=~CZE#what-is-the-daily-number-of-confirmed-cases</a:t>
            </a:r>
            <a:r>
              <a:rPr lang="de-DE" sz="600" dirty="0"/>
              <a:t>  </a:t>
            </a:r>
          </a:p>
          <a:p>
            <a:r>
              <a:rPr lang="de-DE" sz="600" dirty="0">
                <a:hlinkClick r:id="rId16"/>
              </a:rPr>
              <a:t>https://www.nzz.ch/panorama/coronavirus-neuste-fallzahlen-in-der-schweiz-und-weltweit-ld.1542774#subtitle-europa-in-spanien-gibt-es-mehr-neuinfektionen-als-in-der-ersten-welle-first</a:t>
            </a:r>
            <a:r>
              <a:rPr lang="de-DE" sz="600" dirty="0"/>
              <a:t> </a:t>
            </a:r>
          </a:p>
        </p:txBody>
      </p:sp>
      <p:pic>
        <p:nvPicPr>
          <p:cNvPr id="19" name="Picture 18">
            <a:extLst>
              <a:ext uri="{FF2B5EF4-FFF2-40B4-BE49-F238E27FC236}">
                <a16:creationId xmlns:a16="http://schemas.microsoft.com/office/drawing/2014/main" id="{440A60F1-94E6-410A-926B-545777B7EA74}"/>
              </a:ext>
            </a:extLst>
          </p:cNvPr>
          <p:cNvPicPr>
            <a:picLocks noChangeAspect="1"/>
          </p:cNvPicPr>
          <p:nvPr/>
        </p:nvPicPr>
        <p:blipFill>
          <a:blip r:embed="rId17"/>
          <a:stretch>
            <a:fillRect/>
          </a:stretch>
        </p:blipFill>
        <p:spPr>
          <a:xfrm>
            <a:off x="9750729" y="243485"/>
            <a:ext cx="2437805" cy="1740262"/>
          </a:xfrm>
          <a:prstGeom prst="rect">
            <a:avLst/>
          </a:prstGeom>
        </p:spPr>
      </p:pic>
      <p:sp>
        <p:nvSpPr>
          <p:cNvPr id="20" name="TextBox 19">
            <a:extLst>
              <a:ext uri="{FF2B5EF4-FFF2-40B4-BE49-F238E27FC236}">
                <a16:creationId xmlns:a16="http://schemas.microsoft.com/office/drawing/2014/main" id="{38D3B7BD-19EE-42D7-8B49-60FB81EB3731}"/>
              </a:ext>
            </a:extLst>
          </p:cNvPr>
          <p:cNvSpPr txBox="1"/>
          <p:nvPr/>
        </p:nvSpPr>
        <p:spPr>
          <a:xfrm>
            <a:off x="6106825" y="1047591"/>
            <a:ext cx="3612279" cy="1223412"/>
          </a:xfrm>
          <a:prstGeom prst="rect">
            <a:avLst/>
          </a:prstGeom>
          <a:noFill/>
        </p:spPr>
        <p:txBody>
          <a:bodyPr wrap="square" rtlCol="0">
            <a:spAutoFit/>
          </a:bodyPr>
          <a:lstStyle/>
          <a:p>
            <a:r>
              <a:rPr lang="en-GB" sz="1050" b="1" dirty="0">
                <a:solidFill>
                  <a:schemeClr val="accent1">
                    <a:lumMod val="75000"/>
                  </a:schemeClr>
                </a:solidFill>
              </a:rPr>
              <a:t>Czech Republic:</a:t>
            </a:r>
          </a:p>
          <a:p>
            <a:r>
              <a:rPr lang="en-GB" sz="1050" dirty="0">
                <a:solidFill>
                  <a:schemeClr val="accent1">
                    <a:lumMod val="75000"/>
                  </a:schemeClr>
                </a:solidFill>
              </a:rPr>
              <a:t>The Czech Republic is now severely affected by COVID-19. According to the EU health agency ECDC, the Czech Republic is now second behind Spain in terms of new infections per 100,000 inhabitants, with a 14-day average of 193. Currently there are almost 49,300 infected people and 503 deaths with a population of around 10.7 million.</a:t>
            </a:r>
            <a:endParaRPr lang="en-GB" sz="1050" dirty="0"/>
          </a:p>
        </p:txBody>
      </p:sp>
    </p:spTree>
    <p:extLst>
      <p:ext uri="{BB962C8B-B14F-4D97-AF65-F5344CB8AC3E}">
        <p14:creationId xmlns:p14="http://schemas.microsoft.com/office/powerpoint/2010/main" val="212673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3279429725"/>
              </p:ext>
            </p:extLst>
          </p:nvPr>
        </p:nvGraphicFramePr>
        <p:xfrm>
          <a:off x="0" y="-3477"/>
          <a:ext cx="12192000" cy="104921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516061092"/>
                    </a:ext>
                  </a:extLst>
                </a:gridCol>
              </a:tblGrid>
              <a:tr h="1049213">
                <a:tc>
                  <a:txBody>
                    <a:bodyPr/>
                    <a:lstStyle/>
                    <a:p>
                      <a:pPr algn="ctr"/>
                      <a:r>
                        <a:rPr lang="en-GB" sz="1600" b="1" kern="1200" dirty="0">
                          <a:solidFill>
                            <a:srgbClr val="0070C0"/>
                          </a:solidFill>
                          <a:latin typeface="Arial" panose="020B0604020202020204" pitchFamily="34" charset="0"/>
                          <a:ea typeface="+mn-ea"/>
                          <a:cs typeface="Arial" panose="020B0604020202020204" pitchFamily="34" charset="0"/>
                          <a:hlinkClick r:id="" action="ppaction://noaction"/>
                        </a:rPr>
                        <a:t>Subject in Focus</a:t>
                      </a:r>
                    </a:p>
                    <a:p>
                      <a:pPr algn="ctr"/>
                      <a:r>
                        <a:rPr lang="en-GB" sz="1400" b="1" kern="1200" dirty="0">
                          <a:solidFill>
                            <a:srgbClr val="0070C0"/>
                          </a:solidFill>
                          <a:latin typeface="Arial" panose="020B0604020202020204" pitchFamily="34" charset="0"/>
                          <a:ea typeface="+mn-ea"/>
                          <a:cs typeface="Arial" panose="020B0604020202020204" pitchFamily="34" charset="0"/>
                        </a:rPr>
                        <a:t>Small group of rich nations has bought up more than half the </a:t>
                      </a:r>
                      <a:br>
                        <a:rPr lang="en-GB" sz="1400" b="1" kern="1200" dirty="0">
                          <a:solidFill>
                            <a:srgbClr val="0070C0"/>
                          </a:solidFill>
                          <a:latin typeface="Arial" panose="020B0604020202020204" pitchFamily="34" charset="0"/>
                          <a:ea typeface="+mn-ea"/>
                          <a:cs typeface="Arial" panose="020B0604020202020204" pitchFamily="34" charset="0"/>
                        </a:rPr>
                      </a:br>
                      <a:r>
                        <a:rPr lang="en-GB" sz="1400" b="1" kern="1200" dirty="0">
                          <a:solidFill>
                            <a:srgbClr val="0070C0"/>
                          </a:solidFill>
                          <a:latin typeface="Arial" panose="020B0604020202020204" pitchFamily="34" charset="0"/>
                          <a:ea typeface="+mn-ea"/>
                          <a:cs typeface="Arial" panose="020B0604020202020204" pitchFamily="34" charset="0"/>
                        </a:rPr>
                        <a:t>future supply of leading COVID-19 vaccine contenders</a:t>
                      </a:r>
                      <a:endParaRPr lang="en-GB" sz="1400" b="1" kern="1200" dirty="0">
                        <a:solidFill>
                          <a:srgbClr val="0070C0"/>
                        </a:solidFill>
                        <a:latin typeface="Arial" panose="020B0604020202020204" pitchFamily="34" charset="0"/>
                        <a:ea typeface="+mn-ea"/>
                        <a:cs typeface="Arial" panose="020B0604020202020204" pitchFamily="34" charset="0"/>
                        <a:hlinkClick r:id="" action="ppaction://noaction"/>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9561609"/>
                  </a:ext>
                </a:extLst>
              </a:tr>
            </a:tbl>
          </a:graphicData>
        </a:graphic>
      </p:graphicFrame>
      <p:sp>
        <p:nvSpPr>
          <p:cNvPr id="3" name="TextBox 2">
            <a:extLst>
              <a:ext uri="{FF2B5EF4-FFF2-40B4-BE49-F238E27FC236}">
                <a16:creationId xmlns:a16="http://schemas.microsoft.com/office/drawing/2014/main" id="{D837E5BF-8121-4F77-8A10-033B29FDD5F7}"/>
              </a:ext>
            </a:extLst>
          </p:cNvPr>
          <p:cNvSpPr txBox="1"/>
          <p:nvPr/>
        </p:nvSpPr>
        <p:spPr>
          <a:xfrm>
            <a:off x="217808" y="6693556"/>
            <a:ext cx="1726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9FC8C7-E91B-4E27-835B-925C36B183DF}"/>
              </a:ext>
            </a:extLst>
          </p:cNvPr>
          <p:cNvSpPr txBox="1"/>
          <p:nvPr/>
        </p:nvSpPr>
        <p:spPr>
          <a:xfrm>
            <a:off x="7953" y="6103262"/>
            <a:ext cx="6096000" cy="769441"/>
          </a:xfrm>
          <a:prstGeom prst="rect">
            <a:avLst/>
          </a:prstGeom>
          <a:noFill/>
        </p:spPr>
        <p:txBody>
          <a:bodyPr wrap="square" rtlCol="0">
            <a:spAutoFit/>
          </a:bodyPr>
          <a:lstStyle/>
          <a:p>
            <a:pPr lvl="0">
              <a:defRPr/>
            </a:pPr>
            <a:r>
              <a:rPr lang="en-GB" sz="1100" b="1" dirty="0">
                <a:solidFill>
                  <a:schemeClr val="accent1">
                    <a:lumMod val="75000"/>
                  </a:schemeClr>
                </a:solidFill>
                <a:cs typeface="Arial" panose="020B0604020202020204" pitchFamily="34" charset="0"/>
              </a:rPr>
              <a:t>Main Topic:</a:t>
            </a:r>
            <a:br>
              <a:rPr lang="en-GB" sz="1100" b="1" dirty="0">
                <a:solidFill>
                  <a:schemeClr val="accent1">
                    <a:lumMod val="75000"/>
                  </a:schemeClr>
                </a:solidFill>
                <a:cs typeface="Arial" panose="020B0604020202020204" pitchFamily="34" charset="0"/>
              </a:rPr>
            </a:br>
            <a:r>
              <a:rPr lang="en-GB" sz="1100" dirty="0">
                <a:solidFill>
                  <a:schemeClr val="accent1">
                    <a:lumMod val="75000"/>
                  </a:schemeClr>
                </a:solidFill>
                <a:cs typeface="Arial" panose="020B0604020202020204" pitchFamily="34" charset="0"/>
              </a:rPr>
              <a:t>Wealthy nations representing just 13 percent of the world’s population have already cornered more than half (51 percent) of the promised doses of leading COVID-19 vaccine candidates, Oxfam warned today as the health and finance ministers of G20 countries meet to discuss the global pandemic. </a:t>
            </a:r>
          </a:p>
        </p:txBody>
      </p:sp>
      <p:sp>
        <p:nvSpPr>
          <p:cNvPr id="9" name="Rectangle 8">
            <a:extLst>
              <a:ext uri="{FF2B5EF4-FFF2-40B4-BE49-F238E27FC236}">
                <a16:creationId xmlns:a16="http://schemas.microsoft.com/office/drawing/2014/main" id="{1DBBBF46-4651-47A6-BA0C-1B382A3746A5}"/>
              </a:ext>
            </a:extLst>
          </p:cNvPr>
          <p:cNvSpPr/>
          <p:nvPr/>
        </p:nvSpPr>
        <p:spPr>
          <a:xfrm>
            <a:off x="6096000" y="1045736"/>
            <a:ext cx="6096000" cy="6170920"/>
          </a:xfrm>
          <a:prstGeom prst="rect">
            <a:avLst/>
          </a:prstGeom>
        </p:spPr>
        <p:txBody>
          <a:bodyPr>
            <a:spAutoFit/>
          </a:bodyPr>
          <a:lstStyle/>
          <a:p>
            <a:pPr lvl="0">
              <a:defRPr/>
            </a:pPr>
            <a:r>
              <a:rPr lang="en-GB" sz="1100" dirty="0">
                <a:solidFill>
                  <a:schemeClr val="accent1">
                    <a:lumMod val="75000"/>
                  </a:schemeClr>
                </a:solidFill>
                <a:cs typeface="Arial" panose="020B0604020202020204" pitchFamily="34" charset="0"/>
              </a:rPr>
              <a:t>Oxfam analysed the deals that pharmaceutical corporations and vaccine producers have already struck with nations around the world for the five leading vaccine candidates currently in phase 3 clinical trials.</a:t>
            </a:r>
          </a:p>
          <a:p>
            <a:pPr lvl="0">
              <a:defRPr/>
            </a:pPr>
            <a:r>
              <a:rPr lang="en-GB" sz="1100" dirty="0">
                <a:solidFill>
                  <a:schemeClr val="accent1">
                    <a:lumMod val="75000"/>
                  </a:schemeClr>
                </a:solidFill>
                <a:cs typeface="Arial" panose="020B0604020202020204" pitchFamily="34" charset="0"/>
              </a:rPr>
              <a:t>The international agency also warned that the same companies simply do not have the capacity to make enough vaccines for everyone who needs one. Even in the extremely unlikely event that all five vaccines succeed, nearly two thirds (61 percent) of the world’s population will not have a vaccine until at least 2022. It’s far more likely some of these experiments will fail, leaving the number of people without access even higher. </a:t>
            </a:r>
          </a:p>
          <a:p>
            <a:pPr lvl="0">
              <a:defRPr/>
            </a:pPr>
            <a:r>
              <a:rPr lang="en-GB" sz="1100" dirty="0">
                <a:solidFill>
                  <a:schemeClr val="accent1">
                    <a:lumMod val="75000"/>
                  </a:schemeClr>
                </a:solidFill>
                <a:cs typeface="Arial" panose="020B0604020202020204" pitchFamily="34" charset="0"/>
              </a:rPr>
              <a:t>One of the leading vaccine candidates, developed by </a:t>
            </a:r>
            <a:r>
              <a:rPr lang="en-GB" sz="1100" dirty="0" err="1">
                <a:solidFill>
                  <a:schemeClr val="accent1">
                    <a:lumMod val="75000"/>
                  </a:schemeClr>
                </a:solidFill>
                <a:cs typeface="Arial" panose="020B0604020202020204" pitchFamily="34" charset="0"/>
              </a:rPr>
              <a:t>Moderna</a:t>
            </a:r>
            <a:r>
              <a:rPr lang="en-GB" sz="1100" dirty="0">
                <a:solidFill>
                  <a:schemeClr val="accent1">
                    <a:lumMod val="75000"/>
                  </a:schemeClr>
                </a:solidFill>
                <a:cs typeface="Arial" panose="020B0604020202020204" pitchFamily="34" charset="0"/>
              </a:rPr>
              <a:t>, has received $2.48 billion in committed taxpayer’s money. Despite this, the company has said it intends to make a profit from its vaccine and has sold the options for all of its supply to rich nations. While it may be making real efforts to scale up supply, according to reports, the company only has the capacity in place to produce enough for 475 million people, or 6 percent of the world’s population.</a:t>
            </a:r>
          </a:p>
          <a:p>
            <a:pPr lvl="0">
              <a:defRPr/>
            </a:pPr>
            <a:r>
              <a:rPr lang="en-GB" sz="1100" dirty="0">
                <a:solidFill>
                  <a:schemeClr val="accent1">
                    <a:lumMod val="75000"/>
                  </a:schemeClr>
                </a:solidFill>
                <a:cs typeface="Arial" panose="020B0604020202020204" pitchFamily="34" charset="0"/>
              </a:rPr>
              <a:t>Oxfam and other organizations across the world are calling for a People’s Vaccine ―available to everyone, free of charge and distributed fairly based on need. This will only be possible if pharmaceutical corporations allow vaccines to be produced as widely as possible by freely sharing their knowledge free of patents, instead of protecting their monopolies and selling to the highest bidder. </a:t>
            </a:r>
          </a:p>
          <a:p>
            <a:pPr lvl="0">
              <a:defRPr/>
            </a:pPr>
            <a:r>
              <a:rPr lang="en-GB" sz="1100" dirty="0">
                <a:solidFill>
                  <a:schemeClr val="accent1">
                    <a:lumMod val="75000"/>
                  </a:schemeClr>
                </a:solidFill>
                <a:cs typeface="Arial" panose="020B0604020202020204" pitchFamily="34" charset="0"/>
              </a:rPr>
              <a:t>Beyond the five leading vaccine candidates, reported vaccine deals also reveal stark inequalities between countries. The UK government has managed to secure deals on several leading vaccine candidates, equivalent to five doses per head of population. By contrast, Oxfam analysis reveals that Bangladesh has so far secured only one dose for every nine people.</a:t>
            </a:r>
          </a:p>
          <a:p>
            <a:pPr lvl="0">
              <a:defRPr/>
            </a:pPr>
            <a:r>
              <a:rPr lang="en-GB" sz="1100" dirty="0">
                <a:solidFill>
                  <a:schemeClr val="accent1">
                    <a:lumMod val="75000"/>
                  </a:schemeClr>
                </a:solidFill>
                <a:cs typeface="Arial" panose="020B0604020202020204" pitchFamily="34" charset="0"/>
              </a:rPr>
              <a:t>There are also large differences in the willingness of pharmaceutical companies to set aside supply for poorer nations.</a:t>
            </a:r>
          </a:p>
          <a:p>
            <a:pPr lvl="0">
              <a:defRPr/>
            </a:pPr>
            <a:r>
              <a:rPr lang="en-GB" sz="1100" dirty="0">
                <a:solidFill>
                  <a:schemeClr val="accent1">
                    <a:lumMod val="75000"/>
                  </a:schemeClr>
                </a:solidFill>
                <a:cs typeface="Arial" panose="020B0604020202020204" pitchFamily="34" charset="0"/>
              </a:rPr>
              <a:t>While </a:t>
            </a:r>
            <a:r>
              <a:rPr lang="en-GB" sz="1100" dirty="0" err="1">
                <a:solidFill>
                  <a:schemeClr val="accent1">
                    <a:lumMod val="75000"/>
                  </a:schemeClr>
                </a:solidFill>
                <a:cs typeface="Arial" panose="020B0604020202020204" pitchFamily="34" charset="0"/>
              </a:rPr>
              <a:t>Moderna</a:t>
            </a:r>
            <a:r>
              <a:rPr lang="en-GB" sz="1100" dirty="0">
                <a:solidFill>
                  <a:schemeClr val="accent1">
                    <a:lumMod val="75000"/>
                  </a:schemeClr>
                </a:solidFill>
                <a:cs typeface="Arial" panose="020B0604020202020204" pitchFamily="34" charset="0"/>
              </a:rPr>
              <a:t> has so far pledged doses of its vaccine exclusively to rich countries, AstraZeneca has pledged two-thirds (66 percent) of doses to developing countries. Although AstraZeneca has done most to expand its production capacity by partnering with and transferring its technology to other manufacturers, it could still only supply up to 38 percent of the global population, and only half of this if its vaccine requires two doses. </a:t>
            </a:r>
          </a:p>
          <a:p>
            <a:pPr lvl="0">
              <a:defRPr/>
            </a:pPr>
            <a:r>
              <a:rPr lang="en-GB" sz="1100" dirty="0">
                <a:solidFill>
                  <a:schemeClr val="accent1">
                    <a:lumMod val="75000"/>
                  </a:schemeClr>
                </a:solidFill>
                <a:cs typeface="Arial" panose="020B0604020202020204" pitchFamily="34" charset="0"/>
              </a:rPr>
              <a:t>The estimated cost of providing a vaccine for everyone on Earth is less than 1 percent of the projected cost of COVID-19 to the global economy. The economic case for requiring pharmaceutical companies to share their vaccine knowledge free of patents so that production can be scaled up as fast as possible could not be clearer, the agency said</a:t>
            </a:r>
            <a:r>
              <a:rPr lang="en-GB" sz="1200" dirty="0">
                <a:solidFill>
                  <a:schemeClr val="accent1">
                    <a:lumMod val="75000"/>
                  </a:schemeClr>
                </a:solidFill>
                <a:cs typeface="Arial" panose="020B0604020202020204" pitchFamily="34" charset="0"/>
              </a:rPr>
              <a:t>. </a:t>
            </a:r>
          </a:p>
          <a:p>
            <a:pPr lvl="0">
              <a:defRPr/>
            </a:pPr>
            <a:endParaRPr lang="en-GB" sz="1200" dirty="0">
              <a:solidFill>
                <a:schemeClr val="accent1">
                  <a:lumMod val="75000"/>
                </a:schemeClr>
              </a:solidFill>
              <a:cs typeface="Arial" panose="020B0604020202020204" pitchFamily="34" charset="0"/>
            </a:endParaRPr>
          </a:p>
          <a:p>
            <a:pPr lvl="0">
              <a:defRPr/>
            </a:pPr>
            <a:r>
              <a:rPr lang="en-GB" sz="900" dirty="0">
                <a:solidFill>
                  <a:schemeClr val="accent1">
                    <a:lumMod val="75000"/>
                  </a:schemeClr>
                </a:solidFill>
                <a:cs typeface="Arial" panose="020B0604020202020204" pitchFamily="34" charset="0"/>
              </a:rPr>
              <a:t>Source: </a:t>
            </a:r>
            <a:r>
              <a:rPr lang="en-GB" sz="900" dirty="0">
                <a:solidFill>
                  <a:schemeClr val="accent1">
                    <a:lumMod val="75000"/>
                  </a:schemeClr>
                </a:solidFill>
                <a:cs typeface="Arial" panose="020B0604020202020204" pitchFamily="34" charset="0"/>
                <a:hlinkClick r:id="rId3"/>
              </a:rPr>
              <a:t>https://www.oxfam.org/en/press-releases/small-group-rich-nations-have-bought-more-half-future-supply-leading-covid-19</a:t>
            </a:r>
            <a:endParaRPr lang="en-GB" sz="900" dirty="0">
              <a:solidFill>
                <a:schemeClr val="accent1">
                  <a:lumMod val="75000"/>
                </a:schemeClr>
              </a:solidFill>
              <a:cs typeface="Arial" panose="020B0604020202020204" pitchFamily="34" charset="0"/>
            </a:endParaRPr>
          </a:p>
          <a:p>
            <a:pPr lvl="0">
              <a:defRPr/>
            </a:pPr>
            <a:endParaRPr lang="en-GB" sz="1200" dirty="0">
              <a:solidFill>
                <a:schemeClr val="accent1">
                  <a:lumMod val="75000"/>
                </a:schemeClr>
              </a:solidFill>
              <a:cs typeface="Arial" panose="020B0604020202020204" pitchFamily="34" charset="0"/>
            </a:endParaRPr>
          </a:p>
        </p:txBody>
      </p:sp>
      <p:pic>
        <p:nvPicPr>
          <p:cNvPr id="11" name="Picture 10">
            <a:hlinkClick r:id="rId4"/>
            <a:extLst>
              <a:ext uri="{FF2B5EF4-FFF2-40B4-BE49-F238E27FC236}">
                <a16:creationId xmlns:a16="http://schemas.microsoft.com/office/drawing/2014/main" id="{29CAABB7-02B8-4231-A9BC-0D39F04E2E14}"/>
              </a:ext>
            </a:extLst>
          </p:cNvPr>
          <p:cNvPicPr>
            <a:picLocks noChangeAspect="1"/>
          </p:cNvPicPr>
          <p:nvPr/>
        </p:nvPicPr>
        <p:blipFill>
          <a:blip r:embed="rId5"/>
          <a:stretch>
            <a:fillRect/>
          </a:stretch>
        </p:blipFill>
        <p:spPr>
          <a:xfrm>
            <a:off x="9929666" y="0"/>
            <a:ext cx="2258040" cy="1081238"/>
          </a:xfrm>
          <a:prstGeom prst="rect">
            <a:avLst/>
          </a:prstGeom>
        </p:spPr>
      </p:pic>
      <p:pic>
        <p:nvPicPr>
          <p:cNvPr id="12" name="Picture 11">
            <a:hlinkClick r:id="rId6"/>
            <a:extLst>
              <a:ext uri="{FF2B5EF4-FFF2-40B4-BE49-F238E27FC236}">
                <a16:creationId xmlns:a16="http://schemas.microsoft.com/office/drawing/2014/main" id="{46D639A3-03E7-475F-AD02-635302EF45CF}"/>
              </a:ext>
            </a:extLst>
          </p:cNvPr>
          <p:cNvPicPr>
            <a:picLocks noChangeAspect="1"/>
          </p:cNvPicPr>
          <p:nvPr/>
        </p:nvPicPr>
        <p:blipFill>
          <a:blip r:embed="rId7"/>
          <a:stretch>
            <a:fillRect/>
          </a:stretch>
        </p:blipFill>
        <p:spPr>
          <a:xfrm>
            <a:off x="4294" y="-3477"/>
            <a:ext cx="2886477" cy="1081238"/>
          </a:xfrm>
          <a:prstGeom prst="rect">
            <a:avLst/>
          </a:prstGeom>
        </p:spPr>
      </p:pic>
      <p:sp>
        <p:nvSpPr>
          <p:cNvPr id="17" name="TextBox 16">
            <a:extLst>
              <a:ext uri="{FF2B5EF4-FFF2-40B4-BE49-F238E27FC236}">
                <a16:creationId xmlns:a16="http://schemas.microsoft.com/office/drawing/2014/main" id="{9E7A34F5-953B-4438-8A0C-304F4B71EF32}"/>
              </a:ext>
            </a:extLst>
          </p:cNvPr>
          <p:cNvSpPr txBox="1"/>
          <p:nvPr/>
        </p:nvSpPr>
        <p:spPr>
          <a:xfrm>
            <a:off x="4293" y="1147336"/>
            <a:ext cx="2808823" cy="938719"/>
          </a:xfrm>
          <a:prstGeom prst="rect">
            <a:avLst/>
          </a:prstGeom>
          <a:noFill/>
          <a:ln>
            <a:noFill/>
          </a:ln>
        </p:spPr>
        <p:txBody>
          <a:bodyPr wrap="square" rtlCol="0">
            <a:spAutoFit/>
          </a:bodyPr>
          <a:lstStyle/>
          <a:p>
            <a:pPr lvl="0">
              <a:defRPr/>
            </a:pPr>
            <a:r>
              <a:rPr lang="en-GB" sz="1100" b="1" dirty="0">
                <a:solidFill>
                  <a:schemeClr val="accent1">
                    <a:lumMod val="75000"/>
                  </a:schemeClr>
                </a:solidFill>
              </a:rPr>
              <a:t>Introduction:</a:t>
            </a:r>
          </a:p>
          <a:p>
            <a:pPr lvl="0">
              <a:defRPr/>
            </a:pPr>
            <a:r>
              <a:rPr lang="en-GB" sz="1100" dirty="0">
                <a:solidFill>
                  <a:schemeClr val="accent1">
                    <a:lumMod val="75000"/>
                  </a:schemeClr>
                </a:solidFill>
              </a:rPr>
              <a:t>Around 250 different vaccine candidates against the SARS-CoV-2 coronavirus are currently in different phases of development worldwide. Among them are almost all </a:t>
            </a:r>
            <a:endParaRPr lang="en-GB" sz="1100" dirty="0">
              <a:solidFill>
                <a:schemeClr val="accent1">
                  <a:lumMod val="75000"/>
                </a:schemeClr>
              </a:solidFill>
              <a:highlight>
                <a:srgbClr val="FFFF00"/>
              </a:highlight>
            </a:endParaRPr>
          </a:p>
        </p:txBody>
      </p:sp>
      <p:pic>
        <p:nvPicPr>
          <p:cNvPr id="2" name="Picture 1">
            <a:extLst>
              <a:ext uri="{FF2B5EF4-FFF2-40B4-BE49-F238E27FC236}">
                <a16:creationId xmlns:a16="http://schemas.microsoft.com/office/drawing/2014/main" id="{71CB57EC-26D7-4711-8DB8-1AF1CD5CE99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33565"/>
          <a:stretch/>
        </p:blipFill>
        <p:spPr>
          <a:xfrm>
            <a:off x="2817412" y="1026270"/>
            <a:ext cx="3274294" cy="1008000"/>
          </a:xfrm>
          <a:prstGeom prst="rect">
            <a:avLst/>
          </a:prstGeom>
        </p:spPr>
      </p:pic>
      <p:sp>
        <p:nvSpPr>
          <p:cNvPr id="10" name="TextBox 9">
            <a:extLst>
              <a:ext uri="{FF2B5EF4-FFF2-40B4-BE49-F238E27FC236}">
                <a16:creationId xmlns:a16="http://schemas.microsoft.com/office/drawing/2014/main" id="{005D9B0B-679E-4745-82B2-300EE12C3EAF}"/>
              </a:ext>
            </a:extLst>
          </p:cNvPr>
          <p:cNvSpPr txBox="1"/>
          <p:nvPr/>
        </p:nvSpPr>
        <p:spPr>
          <a:xfrm>
            <a:off x="7196" y="2650652"/>
            <a:ext cx="6091706" cy="3554819"/>
          </a:xfrm>
          <a:prstGeom prst="rect">
            <a:avLst/>
          </a:prstGeom>
          <a:noFill/>
          <a:ln>
            <a:noFill/>
          </a:ln>
        </p:spPr>
        <p:txBody>
          <a:bodyPr wrap="square" rtlCol="0">
            <a:spAutoFit/>
          </a:bodyPr>
          <a:lstStyle/>
          <a:p>
            <a:pPr lvl="0">
              <a:defRPr/>
            </a:pPr>
            <a:r>
              <a:rPr lang="en-GB" sz="1100" b="1" dirty="0">
                <a:solidFill>
                  <a:schemeClr val="accent1">
                    <a:lumMod val="75000"/>
                  </a:schemeClr>
                </a:solidFill>
              </a:rPr>
              <a:t>The development cycle of a vaccine, from lab to clinic.</a:t>
            </a:r>
          </a:p>
          <a:p>
            <a:pPr fontAlgn="base"/>
            <a:r>
              <a:rPr lang="en-GB" sz="1100" dirty="0">
                <a:solidFill>
                  <a:schemeClr val="accent1">
                    <a:lumMod val="75000"/>
                  </a:schemeClr>
                </a:solidFill>
              </a:rPr>
              <a:t>PRECLINICAL TESTING: Test a new vaccine on cells and then give it to animals to see if it produces an immune response. </a:t>
            </a:r>
          </a:p>
          <a:p>
            <a:pPr fontAlgn="base"/>
            <a:r>
              <a:rPr lang="en-GB" sz="1100" dirty="0">
                <a:solidFill>
                  <a:schemeClr val="accent1">
                    <a:lumMod val="75000"/>
                  </a:schemeClr>
                </a:solidFill>
              </a:rPr>
              <a:t>PHASE 1 SAFETY TRIALS: The vaccine is admitted to a small number of people to test safety and dosage as well as to confirm that it stimulates the immune system.</a:t>
            </a:r>
          </a:p>
          <a:p>
            <a:pPr fontAlgn="base"/>
            <a:r>
              <a:rPr lang="en-GB" sz="1100" dirty="0">
                <a:solidFill>
                  <a:schemeClr val="accent1">
                    <a:lumMod val="75000"/>
                  </a:schemeClr>
                </a:solidFill>
              </a:rPr>
              <a:t>PHASE 2 EXPANDED TRIALS: Scientists give the vaccine to hundreds of people split into groups, such as children and the elderly, to see if the vaccine acts differently in them. These trials further test the vaccine’s safety and ability to stimulate the immune system.</a:t>
            </a:r>
          </a:p>
          <a:p>
            <a:pPr fontAlgn="base"/>
            <a:r>
              <a:rPr lang="en-GB" sz="1100" dirty="0">
                <a:solidFill>
                  <a:schemeClr val="accent1">
                    <a:lumMod val="75000"/>
                  </a:schemeClr>
                </a:solidFill>
              </a:rPr>
              <a:t>PHASE 3 EFFICACY TRIALS (currently 5 candidates): The vaccine is given to thousands. These trials can determine if the vaccine protects against the coronavirus. It is required to immunity for at least 50% of vaccinated people to be considered vaccine effective. Phase 3 trials are large enough to reveal evidence of relatively rare side effects that might be missed in earlier studies.</a:t>
            </a:r>
          </a:p>
          <a:p>
            <a:pPr fontAlgn="base"/>
            <a:r>
              <a:rPr lang="en-GB" sz="1100" dirty="0">
                <a:solidFill>
                  <a:schemeClr val="accent1">
                    <a:lumMod val="75000"/>
                  </a:schemeClr>
                </a:solidFill>
              </a:rPr>
              <a:t>EARLY OR LIMITED APPROVAL:</a:t>
            </a:r>
            <a:r>
              <a:rPr lang="en-GB" sz="1100" b="1" dirty="0">
                <a:solidFill>
                  <a:schemeClr val="accent1">
                    <a:lumMod val="75000"/>
                  </a:schemeClr>
                </a:solidFill>
              </a:rPr>
              <a:t> China and Russia </a:t>
            </a:r>
            <a:r>
              <a:rPr lang="en-GB" sz="1100" dirty="0">
                <a:solidFill>
                  <a:schemeClr val="accent1">
                    <a:lumMod val="75000"/>
                  </a:schemeClr>
                </a:solidFill>
              </a:rPr>
              <a:t>have approved vaccines without waiting for the results of Phase 3 trials. </a:t>
            </a:r>
            <a:r>
              <a:rPr lang="en-GB" sz="1100" b="1" dirty="0">
                <a:solidFill>
                  <a:schemeClr val="accent1">
                    <a:lumMod val="75000"/>
                  </a:schemeClr>
                </a:solidFill>
              </a:rPr>
              <a:t>It is sad that the rushed process has serious safety risks</a:t>
            </a:r>
            <a:r>
              <a:rPr lang="en-GB" sz="1100" dirty="0">
                <a:solidFill>
                  <a:schemeClr val="accent1">
                    <a:lumMod val="75000"/>
                  </a:schemeClr>
                </a:solidFill>
              </a:rPr>
              <a:t>.</a:t>
            </a:r>
          </a:p>
          <a:p>
            <a:pPr fontAlgn="base"/>
            <a:r>
              <a:rPr lang="en-GB" sz="1100" dirty="0">
                <a:solidFill>
                  <a:schemeClr val="accent1">
                    <a:lumMod val="75000"/>
                  </a:schemeClr>
                </a:solidFill>
              </a:rPr>
              <a:t>APPROVAL: Regulators in each country review the trial results and decide whether to approve the vaccine or not. During a pandemic, a vaccine may receive emergency use authorization before getting formal approval. Once a vaccine is licensed, researchers continue to monitor people who receive it to make sure it’s safe and effective.</a:t>
            </a:r>
            <a:endParaRPr lang="en-GB" sz="1100" dirty="0">
              <a:solidFill>
                <a:schemeClr val="accent1">
                  <a:lumMod val="75000"/>
                </a:schemeClr>
              </a:solidFill>
              <a:cs typeface="Arial" panose="020B0604020202020204" pitchFamily="34" charset="0"/>
            </a:endParaRPr>
          </a:p>
          <a:p>
            <a:pPr lvl="0">
              <a:defRPr/>
            </a:pPr>
            <a:r>
              <a:rPr lang="en-GB" sz="900" dirty="0">
                <a:solidFill>
                  <a:schemeClr val="accent1">
                    <a:lumMod val="75000"/>
                  </a:schemeClr>
                </a:solidFill>
                <a:cs typeface="Arial" panose="020B0604020202020204" pitchFamily="34" charset="0"/>
              </a:rPr>
              <a:t>Source: </a:t>
            </a:r>
            <a:r>
              <a:rPr lang="en-GB" sz="900" dirty="0">
                <a:solidFill>
                  <a:schemeClr val="accent1">
                    <a:lumMod val="75000"/>
                  </a:schemeClr>
                </a:solidFill>
                <a:cs typeface="Arial" panose="020B0604020202020204" pitchFamily="34" charset="0"/>
                <a:hlinkClick r:id="rId9"/>
              </a:rPr>
              <a:t>https://www.nytimes.com/interactive/2020/science/coronavirus-vaccine-tracker.html?campaign_id=154&amp;emc=edit_cb_20200922&amp;instance_id=22428&amp;nl=coronavirus-briefing&amp;regi_id=133654920&amp;segment_id=38746&amp;te=1&amp;user_id=363383ed99046d5f1c75f18e67981a29</a:t>
            </a:r>
            <a:endParaRPr lang="en-GB" sz="900" dirty="0">
              <a:solidFill>
                <a:schemeClr val="accent1">
                  <a:lumMod val="75000"/>
                </a:schemeClr>
              </a:solidFill>
              <a:cs typeface="Arial" panose="020B0604020202020204" pitchFamily="34" charset="0"/>
            </a:endParaRPr>
          </a:p>
        </p:txBody>
      </p:sp>
      <p:sp>
        <p:nvSpPr>
          <p:cNvPr id="13" name="TextBox 12">
            <a:extLst>
              <a:ext uri="{FF2B5EF4-FFF2-40B4-BE49-F238E27FC236}">
                <a16:creationId xmlns:a16="http://schemas.microsoft.com/office/drawing/2014/main" id="{F8095D86-99AE-4E58-B277-93307DAF56E6}"/>
              </a:ext>
            </a:extLst>
          </p:cNvPr>
          <p:cNvSpPr txBox="1"/>
          <p:nvPr/>
        </p:nvSpPr>
        <p:spPr>
          <a:xfrm>
            <a:off x="-62" y="1817773"/>
            <a:ext cx="6091706" cy="907941"/>
          </a:xfrm>
          <a:prstGeom prst="rect">
            <a:avLst/>
          </a:prstGeom>
          <a:noFill/>
          <a:ln>
            <a:noFill/>
          </a:ln>
        </p:spPr>
        <p:txBody>
          <a:bodyPr wrap="square" rtlCol="0">
            <a:spAutoFit/>
          </a:bodyPr>
          <a:lstStyle/>
          <a:p>
            <a:pPr lvl="0">
              <a:defRPr/>
            </a:pPr>
            <a:endParaRPr lang="en-GB" sz="1100" dirty="0">
              <a:solidFill>
                <a:schemeClr val="accent1">
                  <a:lumMod val="75000"/>
                </a:schemeClr>
              </a:solidFill>
            </a:endParaRPr>
          </a:p>
          <a:p>
            <a:pPr lvl="0">
              <a:defRPr/>
            </a:pPr>
            <a:r>
              <a:rPr lang="en-GB" sz="1100" dirty="0">
                <a:solidFill>
                  <a:schemeClr val="accent1">
                    <a:lumMod val="75000"/>
                  </a:schemeClr>
                </a:solidFill>
              </a:rPr>
              <a:t>conceivable vaccination strategies, from classic inactivated vaccines that contain the killed virus, to vaccines with carrier viruses, to new types of genetic engineering vaccines, which are supposed to inject the instructions for parts of viral proteins into the cells. </a:t>
            </a:r>
          </a:p>
          <a:p>
            <a:pPr>
              <a:defRPr/>
            </a:pPr>
            <a:r>
              <a:rPr lang="en-GB" sz="900" dirty="0">
                <a:solidFill>
                  <a:schemeClr val="accent1">
                    <a:lumMod val="75000"/>
                  </a:schemeClr>
                </a:solidFill>
                <a:cs typeface="Arial" panose="020B0604020202020204" pitchFamily="34" charset="0"/>
              </a:rPr>
              <a:t>Source: </a:t>
            </a:r>
            <a:r>
              <a:rPr lang="en-GB" sz="900" dirty="0">
                <a:solidFill>
                  <a:schemeClr val="accent1">
                    <a:lumMod val="75000"/>
                  </a:schemeClr>
                </a:solidFill>
                <a:cs typeface="Arial" panose="020B0604020202020204" pitchFamily="34" charset="0"/>
                <a:hlinkClick r:id="rId10"/>
              </a:rPr>
              <a:t>https://www.wissenschaft.de/gesundheit-medizin/corona-impfstoffe-hoffnungsvolle-ergebnisse-bei-zwei-kandidaten/</a:t>
            </a:r>
            <a:endParaRPr lang="en-GB" sz="1100" dirty="0">
              <a:solidFill>
                <a:schemeClr val="accent1">
                  <a:lumMod val="75000"/>
                </a:schemeClr>
              </a:solidFill>
              <a:highlight>
                <a:srgbClr val="FFFF00"/>
              </a:highlight>
            </a:endParaRPr>
          </a:p>
        </p:txBody>
      </p:sp>
    </p:spTree>
    <p:extLst>
      <p:ext uri="{BB962C8B-B14F-4D97-AF65-F5344CB8AC3E}">
        <p14:creationId xmlns:p14="http://schemas.microsoft.com/office/powerpoint/2010/main" val="241026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197A0D-2913-452A-90DB-520EC85B306F}"/>
              </a:ext>
            </a:extLst>
          </p:cNvPr>
          <p:cNvSpPr/>
          <p:nvPr/>
        </p:nvSpPr>
        <p:spPr>
          <a:xfrm>
            <a:off x="-16264" y="1081571"/>
            <a:ext cx="12192000" cy="58069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1BD4969-1FEE-4F22-BC76-D0DFC7FEA5E7}"/>
              </a:ext>
            </a:extLst>
          </p:cNvPr>
          <p:cNvSpPr/>
          <p:nvPr/>
        </p:nvSpPr>
        <p:spPr>
          <a:xfrm>
            <a:off x="0" y="248573"/>
            <a:ext cx="1215947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dirty="0">
                <a:solidFill>
                  <a:srgbClr val="5B9BD5">
                    <a:lumMod val="75000"/>
                  </a:srgbClr>
                </a:solidFill>
                <a:cs typeface="Arial" panose="020B0604020202020204" pitchFamily="34" charset="0"/>
              </a:rPr>
              <a:t>In the press</a:t>
            </a:r>
          </a:p>
        </p:txBody>
      </p:sp>
      <p:sp>
        <p:nvSpPr>
          <p:cNvPr id="42" name="Rectangle 18">
            <a:extLst>
              <a:ext uri="{FF2B5EF4-FFF2-40B4-BE49-F238E27FC236}">
                <a16:creationId xmlns:a16="http://schemas.microsoft.com/office/drawing/2014/main" id="{9E417628-3555-41F7-9589-C57AFAB092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hteck 1">
            <a:extLst>
              <a:ext uri="{FF2B5EF4-FFF2-40B4-BE49-F238E27FC236}">
                <a16:creationId xmlns:a16="http://schemas.microsoft.com/office/drawing/2014/main" id="{56531853-EB27-4A0C-8167-483D00BBCC07}"/>
              </a:ext>
            </a:extLst>
          </p:cNvPr>
          <p:cNvSpPr/>
          <p:nvPr/>
        </p:nvSpPr>
        <p:spPr>
          <a:xfrm>
            <a:off x="-32527" y="1051091"/>
            <a:ext cx="12191999" cy="400110"/>
          </a:xfrm>
          <a:prstGeom prst="rect">
            <a:avLst/>
          </a:prstGeom>
          <a:solidFill>
            <a:schemeClr val="bg1">
              <a:lumMod val="95000"/>
            </a:schemeClr>
          </a:solidFill>
          <a:ln w="28575">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This section aims at summarizing trending headlines with regards to COVID-19. The collection does not aim at being comprehensive and we would like to point out that headlines and linked articles are no scientific material and for information purposes only. The headlines and linked articles do not reflect NATO’s or NATO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MilMed</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COE FHPB’s view. Feedback is welcome!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hteck 1">
            <a:extLst>
              <a:ext uri="{FF2B5EF4-FFF2-40B4-BE49-F238E27FC236}">
                <a16:creationId xmlns:a16="http://schemas.microsoft.com/office/drawing/2014/main" id="{4B454115-AD07-4BA6-95B6-04EA4D161A62}"/>
              </a:ext>
            </a:extLst>
          </p:cNvPr>
          <p:cNvSpPr/>
          <p:nvPr/>
        </p:nvSpPr>
        <p:spPr>
          <a:xfrm>
            <a:off x="99350" y="1668995"/>
            <a:ext cx="7004094" cy="861774"/>
          </a:xfrm>
          <a:prstGeom prst="rect">
            <a:avLst/>
          </a:prstGeom>
          <a:solidFill>
            <a:schemeClr val="bg1">
              <a:lumMod val="95000"/>
            </a:schemeClr>
          </a:solidFill>
          <a:ln w="12700">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en-GB" sz="1100" dirty="0">
                <a:solidFill>
                  <a:prstClr val="black"/>
                </a:solidFill>
              </a:rPr>
              <a:t>23</a:t>
            </a:r>
            <a:r>
              <a:rPr lang="en-GB" sz="1100" baseline="30000" dirty="0">
                <a:solidFill>
                  <a:prstClr val="black"/>
                </a:solidFill>
              </a:rPr>
              <a:t>rd</a:t>
            </a:r>
            <a:r>
              <a:rPr lang="en-GB" sz="1100" dirty="0">
                <a:solidFill>
                  <a:prstClr val="black"/>
                </a:solidFill>
              </a:rPr>
              <a:t> September 2020</a:t>
            </a:r>
          </a:p>
          <a:p>
            <a:pPr lvl="0">
              <a:defRPr/>
            </a:pPr>
            <a:r>
              <a:rPr lang="en-US" sz="1200" b="1" dirty="0">
                <a:solidFill>
                  <a:prstClr val="black"/>
                </a:solidFill>
              </a:rPr>
              <a:t>DW</a:t>
            </a:r>
          </a:p>
          <a:p>
            <a:pPr lvl="0">
              <a:defRPr/>
            </a:pPr>
            <a:r>
              <a:rPr lang="en-GB" sz="1600" b="1" dirty="0">
                <a:solidFill>
                  <a:prstClr val="black"/>
                </a:solidFill>
                <a:latin typeface="Times New Roman" panose="02020603050405020304" pitchFamily="18" charset="0"/>
                <a:cs typeface="Times New Roman" panose="02020603050405020304" pitchFamily="18" charset="0"/>
              </a:rPr>
              <a:t>Coronavirus: Uptick in cases after Pakistan reopened schools</a:t>
            </a:r>
          </a:p>
          <a:p>
            <a:pPr lvl="0">
              <a:defRPr/>
            </a:pPr>
            <a:r>
              <a:rPr lang="en-US" sz="1100" dirty="0">
                <a:solidFill>
                  <a:prstClr val="black"/>
                </a:solidFill>
                <a:hlinkClick r:id="rId3"/>
              </a:rPr>
              <a:t>https://www.dw.com/en/coronavirus-uptick-in-cases-after-pakistan-reopened-schools/av-55023728</a:t>
            </a:r>
            <a:endParaRPr kumimoji="0" lang="en-US" sz="11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9" name="Rechteck 1">
            <a:extLst>
              <a:ext uri="{FF2B5EF4-FFF2-40B4-BE49-F238E27FC236}">
                <a16:creationId xmlns:a16="http://schemas.microsoft.com/office/drawing/2014/main" id="{B78C7E27-51DF-4DF5-8FA0-4413428198EE}"/>
              </a:ext>
            </a:extLst>
          </p:cNvPr>
          <p:cNvSpPr/>
          <p:nvPr/>
        </p:nvSpPr>
        <p:spPr>
          <a:xfrm>
            <a:off x="7194650" y="3443500"/>
            <a:ext cx="4889856" cy="1277273"/>
          </a:xfrm>
          <a:prstGeom prst="rect">
            <a:avLst/>
          </a:prstGeom>
          <a:solidFill>
            <a:schemeClr val="bg1">
              <a:lumMod val="95000"/>
            </a:schemeClr>
          </a:solidFill>
          <a:ln w="12700">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en-GB" sz="1100" dirty="0">
                <a:solidFill>
                  <a:prstClr val="black"/>
                </a:solidFill>
              </a:rPr>
              <a:t>21</a:t>
            </a:r>
            <a:r>
              <a:rPr lang="en-GB" sz="1100" baseline="30000" dirty="0">
                <a:solidFill>
                  <a:prstClr val="black"/>
                </a:solidFill>
              </a:rPr>
              <a:t>st</a:t>
            </a:r>
            <a:r>
              <a:rPr lang="en-GB" sz="1100" dirty="0">
                <a:solidFill>
                  <a:prstClr val="black"/>
                </a:solidFill>
              </a:rPr>
              <a:t> September 2020</a:t>
            </a:r>
          </a:p>
          <a:p>
            <a:pPr>
              <a:defRPr/>
            </a:pPr>
            <a:r>
              <a:rPr lang="en-US" sz="1200" b="1" dirty="0">
                <a:solidFill>
                  <a:prstClr val="black"/>
                </a:solidFill>
              </a:rPr>
              <a:t>South China Morning Post</a:t>
            </a:r>
          </a:p>
          <a:p>
            <a:pPr lvl="0">
              <a:defRPr/>
            </a:pPr>
            <a:r>
              <a:rPr lang="en-GB" sz="1600" b="1" dirty="0">
                <a:solidFill>
                  <a:prstClr val="black"/>
                </a:solidFill>
                <a:latin typeface="Times New Roman" panose="02020603050405020304" pitchFamily="18" charset="0"/>
                <a:cs typeface="Times New Roman" panose="02020603050405020304" pitchFamily="18" charset="0"/>
              </a:rPr>
              <a:t>Coronavirus: second wave over winter ‘inevitable’ in China, infectious disease expert says</a:t>
            </a:r>
            <a:endParaRPr lang="en-GB" sz="1600" b="1" dirty="0">
              <a:solidFill>
                <a:prstClr val="black"/>
              </a:solidFill>
              <a:highlight>
                <a:srgbClr val="FFFF00"/>
              </a:highlight>
              <a:latin typeface="Times New Roman" panose="02020603050405020304" pitchFamily="18" charset="0"/>
              <a:cs typeface="Times New Roman" panose="02020603050405020304" pitchFamily="18" charset="0"/>
            </a:endParaRPr>
          </a:p>
          <a:p>
            <a:pPr lvl="0">
              <a:defRPr/>
            </a:pPr>
            <a:r>
              <a:rPr lang="en-US" sz="1100" dirty="0">
                <a:solidFill>
                  <a:prstClr val="black"/>
                </a:solidFill>
                <a:hlinkClick r:id="rId4"/>
              </a:rPr>
              <a:t>https://www.scmp.com/news/china/science/article/3102415/coronavirus-second-wave-over-winter-inevitable-china-infectious</a:t>
            </a:r>
            <a:endParaRPr lang="en-US" sz="1100" dirty="0">
              <a:solidFill>
                <a:prstClr val="black"/>
              </a:solidFill>
              <a:highlight>
                <a:srgbClr val="FFFF00"/>
              </a:highlight>
            </a:endParaRPr>
          </a:p>
        </p:txBody>
      </p:sp>
      <p:sp>
        <p:nvSpPr>
          <p:cNvPr id="10" name="Rechteck 1">
            <a:extLst>
              <a:ext uri="{FF2B5EF4-FFF2-40B4-BE49-F238E27FC236}">
                <a16:creationId xmlns:a16="http://schemas.microsoft.com/office/drawing/2014/main" id="{165817FF-DD86-4A2F-902E-CACBE06BA47B}"/>
              </a:ext>
            </a:extLst>
          </p:cNvPr>
          <p:cNvSpPr/>
          <p:nvPr/>
        </p:nvSpPr>
        <p:spPr>
          <a:xfrm>
            <a:off x="99348" y="3867082"/>
            <a:ext cx="7004087" cy="861774"/>
          </a:xfrm>
          <a:prstGeom prst="rect">
            <a:avLst/>
          </a:prstGeom>
          <a:solidFill>
            <a:schemeClr val="bg1">
              <a:lumMod val="95000"/>
            </a:schemeClr>
          </a:solidFill>
          <a:ln w="12700">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en-GB" sz="1100" dirty="0">
                <a:solidFill>
                  <a:prstClr val="black"/>
                </a:solidFill>
              </a:rPr>
              <a:t>24</a:t>
            </a:r>
            <a:r>
              <a:rPr lang="en-GB" sz="1100" baseline="30000" dirty="0">
                <a:solidFill>
                  <a:prstClr val="black"/>
                </a:solidFill>
              </a:rPr>
              <a:t>th</a:t>
            </a:r>
            <a:r>
              <a:rPr lang="en-GB" sz="1100" dirty="0">
                <a:solidFill>
                  <a:prstClr val="black"/>
                </a:solidFill>
              </a:rPr>
              <a:t> September 2020</a:t>
            </a:r>
          </a:p>
          <a:p>
            <a:pPr lvl="0">
              <a:defRPr/>
            </a:pPr>
            <a:r>
              <a:rPr lang="en-US" sz="1200" b="1" dirty="0">
                <a:solidFill>
                  <a:prstClr val="black"/>
                </a:solidFill>
              </a:rPr>
              <a:t>Aljazeera</a:t>
            </a:r>
          </a:p>
          <a:p>
            <a:pPr lvl="0">
              <a:defRPr/>
            </a:pPr>
            <a:r>
              <a:rPr lang="en-GB" sz="1600" b="1" dirty="0">
                <a:solidFill>
                  <a:prstClr val="black"/>
                </a:solidFill>
                <a:latin typeface="Times New Roman" panose="02020603050405020304" pitchFamily="18" charset="0"/>
                <a:cs typeface="Times New Roman" panose="02020603050405020304" pitchFamily="18" charset="0"/>
              </a:rPr>
              <a:t>UK to host ‘human challenge’ trials for COVID-19 vaccines</a:t>
            </a:r>
          </a:p>
          <a:p>
            <a:pPr lvl="0">
              <a:defRPr/>
            </a:pPr>
            <a:r>
              <a:rPr lang="en-US" sz="1100" dirty="0">
                <a:solidFill>
                  <a:prstClr val="black"/>
                </a:solidFill>
                <a:hlinkClick r:id="rId5"/>
              </a:rPr>
              <a:t>https://www.aljazeera.com/news/2020/9/24/uk-to-host-human-challenge-trials-for-covid-19-vaccines</a:t>
            </a:r>
            <a:endParaRPr lang="en-US" sz="1030" dirty="0">
              <a:solidFill>
                <a:prstClr val="black"/>
              </a:solidFill>
              <a:highlight>
                <a:srgbClr val="FFFF00"/>
              </a:highlight>
            </a:endParaRPr>
          </a:p>
        </p:txBody>
      </p:sp>
      <p:sp>
        <p:nvSpPr>
          <p:cNvPr id="12" name="Rechteck 1">
            <a:extLst>
              <a:ext uri="{FF2B5EF4-FFF2-40B4-BE49-F238E27FC236}">
                <a16:creationId xmlns:a16="http://schemas.microsoft.com/office/drawing/2014/main" id="{28796384-208C-401D-8F04-B1586DAA248D}"/>
              </a:ext>
            </a:extLst>
          </p:cNvPr>
          <p:cNvSpPr/>
          <p:nvPr/>
        </p:nvSpPr>
        <p:spPr>
          <a:xfrm>
            <a:off x="7194650" y="1964590"/>
            <a:ext cx="4889856" cy="1277273"/>
          </a:xfrm>
          <a:prstGeom prst="rect">
            <a:avLst/>
          </a:prstGeom>
          <a:solidFill>
            <a:schemeClr val="bg1">
              <a:lumMod val="95000"/>
            </a:schemeClr>
          </a:solidFill>
          <a:ln w="12700">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en-GB" sz="1100" dirty="0">
                <a:solidFill>
                  <a:prstClr val="black"/>
                </a:solidFill>
              </a:rPr>
              <a:t>23</a:t>
            </a:r>
            <a:r>
              <a:rPr lang="en-GB" sz="1100" baseline="30000" dirty="0">
                <a:solidFill>
                  <a:prstClr val="black"/>
                </a:solidFill>
              </a:rPr>
              <a:t>rd</a:t>
            </a:r>
            <a:r>
              <a:rPr lang="en-GB" sz="1100" dirty="0">
                <a:solidFill>
                  <a:prstClr val="black"/>
                </a:solidFill>
              </a:rPr>
              <a:t> September 2020</a:t>
            </a:r>
          </a:p>
          <a:p>
            <a:pPr>
              <a:defRPr/>
            </a:pPr>
            <a:r>
              <a:rPr lang="en-US" sz="1200" b="1" dirty="0">
                <a:solidFill>
                  <a:prstClr val="black"/>
                </a:solidFill>
              </a:rPr>
              <a:t>South China Morning Post</a:t>
            </a:r>
          </a:p>
          <a:p>
            <a:pPr lvl="0">
              <a:defRPr/>
            </a:pPr>
            <a:r>
              <a:rPr lang="en-GB" sz="1600" b="1" dirty="0">
                <a:solidFill>
                  <a:prstClr val="black"/>
                </a:solidFill>
                <a:latin typeface="Times New Roman" panose="02020603050405020304" pitchFamily="18" charset="0"/>
                <a:cs typeface="Times New Roman" panose="02020603050405020304" pitchFamily="18" charset="0"/>
              </a:rPr>
              <a:t>Coronavirus: pets may be more susceptible to Covid-19 than first thought, study says</a:t>
            </a:r>
          </a:p>
          <a:p>
            <a:pPr lvl="0">
              <a:defRPr/>
            </a:pPr>
            <a:r>
              <a:rPr lang="en-US" sz="1100" dirty="0">
                <a:solidFill>
                  <a:prstClr val="black"/>
                </a:solidFill>
                <a:hlinkClick r:id="rId6"/>
              </a:rPr>
              <a:t>https://www.scmp.com/news/china/science/article/3102711/coronavirus-pets-may-be-more-susceptible-covid-19-first-thought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hteck 1">
            <a:extLst>
              <a:ext uri="{FF2B5EF4-FFF2-40B4-BE49-F238E27FC236}">
                <a16:creationId xmlns:a16="http://schemas.microsoft.com/office/drawing/2014/main" id="{C0F0308D-173D-42A8-85F9-6DA55E1ACDE1}"/>
              </a:ext>
            </a:extLst>
          </p:cNvPr>
          <p:cNvSpPr/>
          <p:nvPr/>
        </p:nvSpPr>
        <p:spPr>
          <a:xfrm>
            <a:off x="99348" y="5921276"/>
            <a:ext cx="7004086" cy="861774"/>
          </a:xfrm>
          <a:prstGeom prst="rect">
            <a:avLst/>
          </a:prstGeom>
          <a:solidFill>
            <a:schemeClr val="bg1">
              <a:lumMod val="95000"/>
            </a:schemeClr>
          </a:solidFill>
          <a:ln w="12700">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Calibri" panose="020F0502020204030204"/>
              </a:rPr>
              <a:t>21</a:t>
            </a:r>
            <a:r>
              <a:rPr lang="en-GB" sz="1100" baseline="30000" dirty="0">
                <a:solidFill>
                  <a:prstClr val="black"/>
                </a:solidFill>
                <a:latin typeface="Calibri" panose="020F0502020204030204"/>
              </a:rPr>
              <a:t>st</a:t>
            </a:r>
            <a:r>
              <a:rPr lang="en-GB" sz="1100" dirty="0">
                <a:solidFill>
                  <a:prstClr val="black"/>
                </a:solidFill>
                <a:latin typeface="Calibri" panose="020F0502020204030204"/>
              </a:rPr>
              <a: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September 2020</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200" b="1" dirty="0">
                <a:solidFill>
                  <a:prstClr val="black"/>
                </a:solidFill>
              </a:rPr>
              <a:t>Aljazeera</a:t>
            </a:r>
          </a:p>
          <a:p>
            <a:pPr lvl="0">
              <a:defRPr/>
            </a:pPr>
            <a:r>
              <a:rPr lang="en-GB" sz="1600" b="1" dirty="0">
                <a:solidFill>
                  <a:prstClr val="black"/>
                </a:solidFill>
                <a:latin typeface="Times New Roman" panose="02020603050405020304" pitchFamily="18" charset="0"/>
                <a:cs typeface="Times New Roman" panose="02020603050405020304" pitchFamily="18" charset="0"/>
              </a:rPr>
              <a:t>Myanmar locks down Yangon region after record jump in COVID cases</a:t>
            </a:r>
          </a:p>
          <a:p>
            <a:pPr lvl="0">
              <a:defRPr/>
            </a:pPr>
            <a:r>
              <a:rPr lang="en-US" sz="1100" dirty="0">
                <a:solidFill>
                  <a:prstClr val="black"/>
                </a:solidFill>
                <a:hlinkClick r:id="rId7"/>
              </a:rPr>
              <a:t>https://www.aljazeera.com/news/2020/9/21/myanmar-locks-down-yangon-region-after-record-jump-in-covid-cases</a:t>
            </a:r>
            <a:endParaRPr kumimoji="0" lang="en-US" sz="11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5" name="Rechteck 1">
            <a:extLst>
              <a:ext uri="{FF2B5EF4-FFF2-40B4-BE49-F238E27FC236}">
                <a16:creationId xmlns:a16="http://schemas.microsoft.com/office/drawing/2014/main" id="{A65D05CD-140E-4E93-888D-EC4440605DC4}"/>
              </a:ext>
            </a:extLst>
          </p:cNvPr>
          <p:cNvSpPr/>
          <p:nvPr/>
        </p:nvSpPr>
        <p:spPr>
          <a:xfrm>
            <a:off x="7194650" y="4922410"/>
            <a:ext cx="4889860" cy="1277273"/>
          </a:xfrm>
          <a:prstGeom prst="rect">
            <a:avLst/>
          </a:prstGeom>
          <a:solidFill>
            <a:schemeClr val="bg1">
              <a:lumMod val="95000"/>
            </a:schemeClr>
          </a:solidFill>
          <a:ln w="12700">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en-GB" sz="1100" dirty="0">
                <a:solidFill>
                  <a:prstClr val="black"/>
                </a:solidFill>
              </a:rPr>
              <a:t>24</a:t>
            </a:r>
            <a:r>
              <a:rPr lang="en-GB" sz="1100" baseline="30000" dirty="0">
                <a:solidFill>
                  <a:prstClr val="black"/>
                </a:solidFill>
              </a:rPr>
              <a:t>th</a:t>
            </a:r>
            <a:r>
              <a:rPr lang="en-GB" sz="1100" dirty="0">
                <a:solidFill>
                  <a:prstClr val="black"/>
                </a:solidFill>
              </a:rPr>
              <a:t> September 2020</a:t>
            </a:r>
          </a:p>
          <a:p>
            <a:pPr>
              <a:defRPr/>
            </a:pPr>
            <a:r>
              <a:rPr lang="en-US" sz="1200" b="1" dirty="0">
                <a:solidFill>
                  <a:prstClr val="black"/>
                </a:solidFill>
              </a:rPr>
              <a:t>South China Morning Post</a:t>
            </a:r>
          </a:p>
          <a:p>
            <a:r>
              <a:rPr lang="en-GB" sz="1600" b="1" dirty="0">
                <a:solidFill>
                  <a:prstClr val="black"/>
                </a:solidFill>
                <a:latin typeface="Times New Roman" panose="02020603050405020304" pitchFamily="18" charset="0"/>
                <a:cs typeface="Times New Roman" panose="02020603050405020304" pitchFamily="18" charset="0"/>
              </a:rPr>
              <a:t>Coronavirus: Philippines braces to retrain 300,000 citizens returning from working abroad</a:t>
            </a:r>
          </a:p>
          <a:p>
            <a:pPr lvl="0">
              <a:defRPr/>
            </a:pPr>
            <a:r>
              <a:rPr lang="en-US" sz="1100" dirty="0">
                <a:solidFill>
                  <a:prstClr val="black"/>
                </a:solidFill>
                <a:hlinkClick r:id="rId8"/>
              </a:rPr>
              <a:t>https://www.scmp.com/news/asia/southeast-asia/article/3102847/philippines-braces-retrain-300000-citizens-returning</a:t>
            </a:r>
            <a:endParaRPr lang="en-US" sz="1100" dirty="0">
              <a:solidFill>
                <a:prstClr val="black"/>
              </a:solidFill>
            </a:endParaRPr>
          </a:p>
        </p:txBody>
      </p:sp>
      <p:sp>
        <p:nvSpPr>
          <p:cNvPr id="18" name="Rechteck 1">
            <a:extLst>
              <a:ext uri="{FF2B5EF4-FFF2-40B4-BE49-F238E27FC236}">
                <a16:creationId xmlns:a16="http://schemas.microsoft.com/office/drawing/2014/main" id="{3F2557D4-FF27-4840-BA6F-185C1DA6C07E}"/>
              </a:ext>
            </a:extLst>
          </p:cNvPr>
          <p:cNvSpPr/>
          <p:nvPr/>
        </p:nvSpPr>
        <p:spPr>
          <a:xfrm>
            <a:off x="99349" y="2684158"/>
            <a:ext cx="7004093" cy="1027974"/>
          </a:xfrm>
          <a:prstGeom prst="rect">
            <a:avLst/>
          </a:prstGeom>
          <a:solidFill>
            <a:schemeClr val="bg1">
              <a:lumMod val="95000"/>
            </a:schemeClr>
          </a:solidFill>
          <a:ln w="12700">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en-GB" sz="1100" dirty="0">
                <a:solidFill>
                  <a:prstClr val="black"/>
                </a:solidFill>
              </a:rPr>
              <a:t>24</a:t>
            </a:r>
            <a:r>
              <a:rPr lang="en-GB" sz="1100" baseline="30000" dirty="0">
                <a:solidFill>
                  <a:prstClr val="black"/>
                </a:solidFill>
              </a:rPr>
              <a:t>th</a:t>
            </a:r>
            <a:r>
              <a:rPr lang="en-GB" sz="1100" dirty="0">
                <a:solidFill>
                  <a:prstClr val="black"/>
                </a:solidFill>
              </a:rPr>
              <a:t> September 2020</a:t>
            </a:r>
          </a:p>
          <a:p>
            <a:pPr lvl="0">
              <a:defRPr/>
            </a:pPr>
            <a:r>
              <a:rPr lang="en-US" sz="1200" b="1" dirty="0">
                <a:solidFill>
                  <a:prstClr val="black"/>
                </a:solidFill>
              </a:rPr>
              <a:t>The Guardian</a:t>
            </a:r>
          </a:p>
          <a:p>
            <a:pPr lvl="0">
              <a:defRPr/>
            </a:pPr>
            <a:r>
              <a:rPr lang="en-GB" sz="1600" b="1" dirty="0">
                <a:solidFill>
                  <a:prstClr val="black"/>
                </a:solidFill>
                <a:latin typeface="Times New Roman" panose="02020603050405020304" pitchFamily="18" charset="0"/>
                <a:cs typeface="Times New Roman" panose="02020603050405020304" pitchFamily="18" charset="0"/>
              </a:rPr>
              <a:t>'Close to 100% accuracy': Helsinki airport uses sniffer dogs to detect </a:t>
            </a:r>
            <a:r>
              <a:rPr lang="en-GB" sz="1600" b="1" dirty="0" err="1">
                <a:solidFill>
                  <a:prstClr val="black"/>
                </a:solidFill>
                <a:latin typeface="Times New Roman" panose="02020603050405020304" pitchFamily="18" charset="0"/>
                <a:cs typeface="Times New Roman" panose="02020603050405020304" pitchFamily="18" charset="0"/>
              </a:rPr>
              <a:t>Covid</a:t>
            </a:r>
            <a:endParaRPr lang="en-GB" sz="1600" b="1" dirty="0">
              <a:solidFill>
                <a:prstClr val="black"/>
              </a:solidFill>
              <a:latin typeface="Times New Roman" panose="02020603050405020304" pitchFamily="18" charset="0"/>
              <a:cs typeface="Times New Roman" panose="02020603050405020304" pitchFamily="18" charset="0"/>
            </a:endParaRPr>
          </a:p>
          <a:p>
            <a:pPr lvl="0">
              <a:defRPr/>
            </a:pPr>
            <a:r>
              <a:rPr lang="en-US" sz="1100" dirty="0">
                <a:solidFill>
                  <a:prstClr val="black"/>
                </a:solidFill>
                <a:hlinkClick r:id="rId9"/>
              </a:rPr>
              <a:t>https://www.theguardian.com/world/2020/sep/24/close-to-100-accuracy-airport-enlists-sniffer-dogs-to-test-for-covid-19</a:t>
            </a:r>
            <a:endParaRPr lang="en-US" sz="1100" dirty="0">
              <a:solidFill>
                <a:prstClr val="black"/>
              </a:solidFill>
            </a:endParaRPr>
          </a:p>
        </p:txBody>
      </p:sp>
      <p:sp>
        <p:nvSpPr>
          <p:cNvPr id="19" name="Rechteck 1">
            <a:extLst>
              <a:ext uri="{FF2B5EF4-FFF2-40B4-BE49-F238E27FC236}">
                <a16:creationId xmlns:a16="http://schemas.microsoft.com/office/drawing/2014/main" id="{7F52CC55-55E8-428E-A140-2DBDB1E2D9F6}"/>
              </a:ext>
            </a:extLst>
          </p:cNvPr>
          <p:cNvSpPr/>
          <p:nvPr/>
        </p:nvSpPr>
        <p:spPr>
          <a:xfrm>
            <a:off x="99347" y="4907629"/>
            <a:ext cx="7004087" cy="861774"/>
          </a:xfrm>
          <a:prstGeom prst="rect">
            <a:avLst/>
          </a:prstGeom>
          <a:solidFill>
            <a:schemeClr val="bg1">
              <a:lumMod val="95000"/>
            </a:schemeClr>
          </a:solidFill>
          <a:ln w="12700">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en-GB" sz="1100" dirty="0">
                <a:solidFill>
                  <a:prstClr val="black"/>
                </a:solidFill>
              </a:rPr>
              <a:t>23</a:t>
            </a:r>
            <a:r>
              <a:rPr lang="en-GB" sz="1100" baseline="30000" dirty="0">
                <a:solidFill>
                  <a:prstClr val="black"/>
                </a:solidFill>
              </a:rPr>
              <a:t>rd</a:t>
            </a:r>
            <a:r>
              <a:rPr lang="en-GB" sz="1100" dirty="0">
                <a:solidFill>
                  <a:prstClr val="black"/>
                </a:solidFill>
              </a:rPr>
              <a:t> September 2020</a:t>
            </a:r>
          </a:p>
          <a:p>
            <a:pPr lvl="0">
              <a:defRPr/>
            </a:pPr>
            <a:r>
              <a:rPr lang="en-US" sz="1200" b="1" dirty="0">
                <a:solidFill>
                  <a:prstClr val="black"/>
                </a:solidFill>
              </a:rPr>
              <a:t>DW</a:t>
            </a:r>
          </a:p>
          <a:p>
            <a:pPr lvl="0">
              <a:defRPr/>
            </a:pPr>
            <a:r>
              <a:rPr lang="en-GB" sz="1600" b="1" dirty="0">
                <a:solidFill>
                  <a:prstClr val="black"/>
                </a:solidFill>
                <a:latin typeface="Times New Roman" panose="02020603050405020304" pitchFamily="18" charset="0"/>
                <a:cs typeface="Times New Roman" panose="02020603050405020304" pitchFamily="18" charset="0"/>
              </a:rPr>
              <a:t>COVID-19 has led to trillion-dollar losses for workers around world</a:t>
            </a:r>
          </a:p>
          <a:p>
            <a:pPr lvl="0">
              <a:defRPr/>
            </a:pPr>
            <a:r>
              <a:rPr lang="en-US" sz="1100" dirty="0">
                <a:solidFill>
                  <a:prstClr val="black"/>
                </a:solidFill>
                <a:hlinkClick r:id="rId10"/>
              </a:rPr>
              <a:t>https://www.dw.com/en/covid-19-has-led-to-trillion-dollar-losses-for-workers-around-world/a-55026876</a:t>
            </a:r>
            <a:endParaRPr lang="en-US" sz="1100" dirty="0">
              <a:solidFill>
                <a:prstClr val="black"/>
              </a:solidFill>
            </a:endParaRPr>
          </a:p>
        </p:txBody>
      </p:sp>
    </p:spTree>
    <p:extLst>
      <p:ext uri="{BB962C8B-B14F-4D97-AF65-F5344CB8AC3E}">
        <p14:creationId xmlns:p14="http://schemas.microsoft.com/office/powerpoint/2010/main" val="316661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18">
            <a:extLst>
              <a:ext uri="{FF2B5EF4-FFF2-40B4-BE49-F238E27FC236}">
                <a16:creationId xmlns:a16="http://schemas.microsoft.com/office/drawing/2014/main" id="{9E417628-3555-41F7-9589-C57AFAB092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7DD986A-3563-4C6D-81B9-4AA41A8627DD}"/>
              </a:ext>
            </a:extLst>
          </p:cNvPr>
          <p:cNvSpPr txBox="1"/>
          <p:nvPr/>
        </p:nvSpPr>
        <p:spPr>
          <a:xfrm>
            <a:off x="5705025" y="6279738"/>
            <a:ext cx="442108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728EE66-21EB-48F8-88E0-168265F26EFB}"/>
              </a:ext>
            </a:extLst>
          </p:cNvPr>
          <p:cNvSpPr txBox="1"/>
          <p:nvPr/>
        </p:nvSpPr>
        <p:spPr>
          <a:xfrm>
            <a:off x="0" y="319982"/>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The new normal!</a:t>
            </a:r>
          </a:p>
        </p:txBody>
      </p:sp>
      <p:pic>
        <p:nvPicPr>
          <p:cNvPr id="24" name="Picture 23">
            <a:hlinkClick r:id="rId3"/>
            <a:extLst>
              <a:ext uri="{FF2B5EF4-FFF2-40B4-BE49-F238E27FC236}">
                <a16:creationId xmlns:a16="http://schemas.microsoft.com/office/drawing/2014/main" id="{9E1EA3CF-8F7F-4639-8693-DE763554084A}"/>
              </a:ext>
            </a:extLst>
          </p:cNvPr>
          <p:cNvPicPr>
            <a:picLocks noChangeAspect="1"/>
          </p:cNvPicPr>
          <p:nvPr/>
        </p:nvPicPr>
        <p:blipFill>
          <a:blip r:embed="rId4"/>
          <a:stretch>
            <a:fillRect/>
          </a:stretch>
        </p:blipFill>
        <p:spPr>
          <a:xfrm>
            <a:off x="0" y="1011476"/>
            <a:ext cx="4017196" cy="5846524"/>
          </a:xfrm>
          <a:prstGeom prst="rect">
            <a:avLst/>
          </a:prstGeom>
        </p:spPr>
      </p:pic>
      <p:pic>
        <p:nvPicPr>
          <p:cNvPr id="26" name="Picture 25">
            <a:hlinkClick r:id="rId3"/>
            <a:extLst>
              <a:ext uri="{FF2B5EF4-FFF2-40B4-BE49-F238E27FC236}">
                <a16:creationId xmlns:a16="http://schemas.microsoft.com/office/drawing/2014/main" id="{262A89BD-3999-4D3C-BBD6-0F9A1EFDDCCD}"/>
              </a:ext>
            </a:extLst>
          </p:cNvPr>
          <p:cNvPicPr>
            <a:picLocks noChangeAspect="1"/>
          </p:cNvPicPr>
          <p:nvPr/>
        </p:nvPicPr>
        <p:blipFill>
          <a:blip r:embed="rId5"/>
          <a:stretch>
            <a:fillRect/>
          </a:stretch>
        </p:blipFill>
        <p:spPr>
          <a:xfrm>
            <a:off x="8271083" y="1011476"/>
            <a:ext cx="3920917" cy="5846524"/>
          </a:xfrm>
          <a:prstGeom prst="rect">
            <a:avLst/>
          </a:prstGeom>
        </p:spPr>
      </p:pic>
      <p:sp>
        <p:nvSpPr>
          <p:cNvPr id="28" name="TextBox 27">
            <a:extLst>
              <a:ext uri="{FF2B5EF4-FFF2-40B4-BE49-F238E27FC236}">
                <a16:creationId xmlns:a16="http://schemas.microsoft.com/office/drawing/2014/main" id="{BDC23031-6CB8-4DEC-AA83-F04D1F3D51B5}"/>
              </a:ext>
            </a:extLst>
          </p:cNvPr>
          <p:cNvSpPr txBox="1"/>
          <p:nvPr/>
        </p:nvSpPr>
        <p:spPr>
          <a:xfrm>
            <a:off x="4017196" y="1011476"/>
            <a:ext cx="4239586" cy="5924699"/>
          </a:xfrm>
          <a:prstGeom prst="rect">
            <a:avLst/>
          </a:prstGeom>
          <a:solidFill>
            <a:schemeClr val="accent1">
              <a:lumMod val="75000"/>
            </a:schemeClr>
          </a:solidFill>
          <a:ln>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In some places, as cases of COVID-19 go down, some control measures are being lifted.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But this doesn’t mean we should go back to the ‘old normal’. </a:t>
            </a:r>
            <a:b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If we don’t stay vigilant and protect ourselves and others, coronavirus cases may go up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If we stop following the key protective measures, coronavirus can come rushing 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white"/>
                </a:solidFill>
                <a:effectLst/>
                <a:uLnTx/>
                <a:uFillTx/>
                <a:latin typeface="Calibri" panose="020F0502020204030204"/>
                <a:ea typeface="+mn-ea"/>
                <a:cs typeface="+mn-cs"/>
              </a:rPr>
              <a:t>Now, more than ever, it’s important that we all follow our national health authority’s advice and be part of helping to prevent coronavirus transmission.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Wherever you are, you still need to protect yourself against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Even as restrictions are lifted, consider where you are going and stay safe.​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2DB2B3F7-61B6-4493-AD71-8D09B36507F2}"/>
              </a:ext>
            </a:extLst>
          </p:cNvPr>
          <p:cNvPicPr>
            <a:picLocks noChangeAspect="1"/>
          </p:cNvPicPr>
          <p:nvPr/>
        </p:nvPicPr>
        <p:blipFill>
          <a:blip r:embed="rId6"/>
          <a:stretch>
            <a:fillRect/>
          </a:stretch>
        </p:blipFill>
        <p:spPr>
          <a:xfrm>
            <a:off x="4228058" y="5423546"/>
            <a:ext cx="3674023" cy="1327589"/>
          </a:xfrm>
          <a:prstGeom prst="rect">
            <a:avLst/>
          </a:prstGeom>
        </p:spPr>
      </p:pic>
    </p:spTree>
    <p:extLst>
      <p:ext uri="{BB962C8B-B14F-4D97-AF65-F5344CB8AC3E}">
        <p14:creationId xmlns:p14="http://schemas.microsoft.com/office/powerpoint/2010/main" val="177649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918C64F-07EA-402E-9311-6CF893EC412C}"/>
              </a:ext>
            </a:extLst>
          </p:cNvPr>
          <p:cNvSpPr/>
          <p:nvPr/>
        </p:nvSpPr>
        <p:spPr>
          <a:xfrm>
            <a:off x="-200634" y="945133"/>
            <a:ext cx="12192000" cy="5870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18">
            <a:extLst>
              <a:ext uri="{FF2B5EF4-FFF2-40B4-BE49-F238E27FC236}">
                <a16:creationId xmlns:a16="http://schemas.microsoft.com/office/drawing/2014/main" id="{9E417628-3555-41F7-9589-C57AFAB092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2B46219-A727-480A-973C-AADCF138432B}"/>
              </a:ext>
            </a:extLst>
          </p:cNvPr>
          <p:cNvSpPr/>
          <p:nvPr/>
        </p:nvSpPr>
        <p:spPr>
          <a:xfrm>
            <a:off x="-71378" y="6409978"/>
            <a:ext cx="5295836" cy="538609"/>
          </a:xfrm>
          <a:prstGeom prst="rect">
            <a:avLst/>
          </a:prstGeom>
          <a:noFill/>
        </p:spPr>
        <p:txBody>
          <a:bodyPr wrap="square">
            <a:spAutoFit/>
          </a:bodyPr>
          <a:lstStyle/>
          <a:p>
            <a:pPr lvl="0">
              <a:defRPr/>
            </a:pPr>
            <a:r>
              <a:rPr lang="de-DE" sz="700" u="sng" dirty="0">
                <a:solidFill>
                  <a:srgbClr val="5B9BD5">
                    <a:lumMod val="75000"/>
                  </a:srgbClr>
                </a:solidFill>
                <a:hlinkClick r:id="rId3"/>
              </a:rPr>
              <a:t>https://www.sueddeutsche.de/gesundheit/atemschutzmaske-coronavirus-maske-schutz-1.4867144</a:t>
            </a:r>
            <a:endParaRPr lang="de-DE" sz="700" u="sng" dirty="0">
              <a:solidFill>
                <a:srgbClr val="5B9BD5">
                  <a:lumMod val="75000"/>
                </a:srgbClr>
              </a:solidFill>
            </a:endParaRPr>
          </a:p>
          <a:p>
            <a:pPr lvl="0">
              <a:defRPr/>
            </a:pPr>
            <a:r>
              <a:rPr lang="de-DE" sz="700" u="sng" dirty="0">
                <a:solidFill>
                  <a:srgbClr val="5B9BD5">
                    <a:lumMod val="75000"/>
                  </a:srgbClr>
                </a:solidFill>
                <a:hlinkClick r:id="rId4"/>
              </a:rPr>
              <a:t>https://www.cdc.gov/coronavirus/2019-ncov/prevent-getting-sick/diy-cloth-face-coverings.html</a:t>
            </a:r>
            <a:endParaRPr lang="de-DE" sz="700" u="sng" dirty="0">
              <a:solidFill>
                <a:srgbClr val="5B9BD5">
                  <a:lumMod val="75000"/>
                </a:srgbClr>
              </a:solidFill>
            </a:endParaRPr>
          </a:p>
          <a:p>
            <a:pPr lvl="0">
              <a:defRPr/>
            </a:pPr>
            <a:r>
              <a:rPr lang="de-DE" sz="700" u="sng" dirty="0">
                <a:solidFill>
                  <a:srgbClr val="5B9BD5">
                    <a:lumMod val="75000"/>
                  </a:srgbClr>
                </a:solidFill>
              </a:rPr>
              <a:t>https://www.bfarm.de/SharedDocs/Risikoinformationen/Medizinprodukte/DE/schutzmasken.html</a:t>
            </a:r>
            <a:endParaRPr kumimoji="0" lang="fr-FR" sz="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pic>
        <p:nvPicPr>
          <p:cNvPr id="12" name="Grafik 32">
            <a:hlinkClick r:id="rId5"/>
            <a:extLst>
              <a:ext uri="{FF2B5EF4-FFF2-40B4-BE49-F238E27FC236}">
                <a16:creationId xmlns:a16="http://schemas.microsoft.com/office/drawing/2014/main" id="{A68873F1-E85B-44B7-9F1A-BA528AAFD7DC}"/>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50915"/>
          <a:stretch/>
        </p:blipFill>
        <p:spPr>
          <a:xfrm>
            <a:off x="79269" y="67270"/>
            <a:ext cx="1889995" cy="927697"/>
          </a:xfrm>
          <a:prstGeom prst="rect">
            <a:avLst/>
          </a:prstGeom>
        </p:spPr>
      </p:pic>
      <p:pic>
        <p:nvPicPr>
          <p:cNvPr id="14" name="Grafik 1">
            <a:hlinkClick r:id="rId5"/>
            <a:extLst>
              <a:ext uri="{FF2B5EF4-FFF2-40B4-BE49-F238E27FC236}">
                <a16:creationId xmlns:a16="http://schemas.microsoft.com/office/drawing/2014/main" id="{3EB56448-1404-4C5E-8E8C-BE892B33973A}"/>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47006"/>
          <a:stretch/>
        </p:blipFill>
        <p:spPr>
          <a:xfrm>
            <a:off x="10028696" y="42533"/>
            <a:ext cx="1889995" cy="1001576"/>
          </a:xfrm>
          <a:prstGeom prst="rect">
            <a:avLst/>
          </a:prstGeom>
        </p:spPr>
      </p:pic>
      <p:pic>
        <p:nvPicPr>
          <p:cNvPr id="15" name="Grafik 4">
            <a:hlinkClick r:id="rId5"/>
            <a:extLst>
              <a:ext uri="{FF2B5EF4-FFF2-40B4-BE49-F238E27FC236}">
                <a16:creationId xmlns:a16="http://schemas.microsoft.com/office/drawing/2014/main" id="{A4CFD0B0-3115-4F80-AE83-8CA60B1C88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634" y="4011090"/>
            <a:ext cx="2834559" cy="202398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CF449F7-E385-42E1-B0E9-64C89CCAE084}"/>
              </a:ext>
            </a:extLst>
          </p:cNvPr>
          <p:cNvSpPr txBox="1"/>
          <p:nvPr/>
        </p:nvSpPr>
        <p:spPr>
          <a:xfrm>
            <a:off x="3235826" y="1029021"/>
            <a:ext cx="8859915" cy="3477875"/>
          </a:xfrm>
          <a:prstGeom prst="rect">
            <a:avLst/>
          </a:prstGeom>
          <a:noFill/>
        </p:spPr>
        <p:txBody>
          <a:bodyPr wrap="square" rtlCol="0">
            <a:spAutoFit/>
          </a:bodyPr>
          <a:lstStyle/>
          <a:p>
            <a:r>
              <a:rPr lang="en-GB" sz="1100" b="1" dirty="0">
                <a:solidFill>
                  <a:schemeClr val="accent1"/>
                </a:solidFill>
              </a:rPr>
              <a:t>NEW STUDY ON MOUTH NOSE PROTECTION AND SOCIAL DISTANCING</a:t>
            </a:r>
          </a:p>
          <a:p>
            <a:r>
              <a:rPr lang="en-GB" sz="1100" dirty="0">
                <a:solidFill>
                  <a:schemeClr val="accent1"/>
                </a:solidFill>
              </a:rPr>
              <a:t>Unfortunately, in the </a:t>
            </a:r>
            <a:r>
              <a:rPr lang="en-GB" sz="1100" dirty="0" err="1">
                <a:solidFill>
                  <a:schemeClr val="accent1"/>
                </a:solidFill>
              </a:rPr>
              <a:t>epicenter</a:t>
            </a:r>
            <a:r>
              <a:rPr lang="en-GB" sz="1100" dirty="0">
                <a:solidFill>
                  <a:schemeClr val="accent1"/>
                </a:solidFill>
              </a:rPr>
              <a:t> of the new hot spots areas often enough people are seen who do not adhere to the still valid protective regulations such as social distancing and the correct wearing of a nose and mouth protection. It could be as simple as that - </a:t>
            </a:r>
            <a:r>
              <a:rPr lang="en-GB" sz="1100" dirty="0">
                <a:solidFill>
                  <a:schemeClr val="accent1"/>
                </a:solidFill>
                <a:hlinkClick r:id="rId8"/>
              </a:rPr>
              <a:t>new studies </a:t>
            </a:r>
            <a:r>
              <a:rPr lang="en-GB" sz="1100" dirty="0">
                <a:solidFill>
                  <a:schemeClr val="accent1"/>
                </a:solidFill>
              </a:rPr>
              <a:t>show that these two measures make a significant contribution to reducing the probability of transmission.</a:t>
            </a:r>
          </a:p>
          <a:p>
            <a:r>
              <a:rPr lang="en-GB" sz="1100" dirty="0">
                <a:solidFill>
                  <a:schemeClr val="accent1"/>
                </a:solidFill>
              </a:rPr>
              <a:t>In the case of protective masks with an advertised protective effect in connection with SARS-CoV-2, depending on the intended purpose, a distinction is made between two types:</a:t>
            </a:r>
          </a:p>
          <a:p>
            <a:r>
              <a:rPr lang="en-GB" sz="1100" b="1" dirty="0">
                <a:solidFill>
                  <a:schemeClr val="accent1"/>
                </a:solidFill>
              </a:rPr>
              <a:t>Medical face masks (MNS; surgical (surgical) masks); </a:t>
            </a:r>
            <a:r>
              <a:rPr lang="en-GB" sz="1100" dirty="0">
                <a:solidFill>
                  <a:schemeClr val="accent1"/>
                </a:solidFill>
              </a:rPr>
              <a:t>are primarily used for third-party protection and protect the person against the exposure of potentially infectious droplets of the person wearing the face mask. Corresponding MNS protect the wearer of the mask if the fit is tight, but this is not the primary purpose of MNS. This is e.g. used to prevent droplets from the patient's breathing air from getting into open wounds of a patient. Since, depending on the fit of the medical face mask, the wearer not only breathes in through the filter fleece, but the breathing air is drawn in as a leakage current past the edges of the MNS, medical face masks generally offer the wearer little protection against aerosols containing excitation. However, you can protect the mouth and nose area of ​​the wearer from the direct impact of exhaled droplets from the other person as well as from pathogen transmission through direct contact with the hands. </a:t>
            </a:r>
          </a:p>
          <a:p>
            <a:r>
              <a:rPr lang="en-GB" sz="1100" b="1" dirty="0">
                <a:solidFill>
                  <a:schemeClr val="accent1"/>
                </a:solidFill>
              </a:rPr>
              <a:t>Particle-filtering half masks (FFP masks); </a:t>
            </a:r>
            <a:r>
              <a:rPr lang="en-GB" sz="1100" dirty="0">
                <a:solidFill>
                  <a:schemeClr val="accent1"/>
                </a:solidFill>
              </a:rPr>
              <a:t>are objects of personal protective equipment (PPE) in the context of occupational safety and are intended to protect the wearer of the mask from particles, droplets and aerosols. The design of the particle-filtering half masks is different. There are masks </a:t>
            </a:r>
            <a:r>
              <a:rPr lang="en-GB" sz="1100" i="1" u="sng" dirty="0">
                <a:solidFill>
                  <a:schemeClr val="accent1"/>
                </a:solidFill>
              </a:rPr>
              <a:t>without an exhalation valve</a:t>
            </a:r>
            <a:r>
              <a:rPr lang="en-GB" sz="1100" i="1" dirty="0">
                <a:solidFill>
                  <a:schemeClr val="accent1"/>
                </a:solidFill>
              </a:rPr>
              <a:t> </a:t>
            </a:r>
            <a:r>
              <a:rPr lang="en-GB" sz="1100" dirty="0">
                <a:solidFill>
                  <a:schemeClr val="accent1"/>
                </a:solidFill>
              </a:rPr>
              <a:t>and masks </a:t>
            </a:r>
            <a:r>
              <a:rPr lang="en-GB" sz="1100" i="1" u="sng" dirty="0">
                <a:solidFill>
                  <a:schemeClr val="accent1"/>
                </a:solidFill>
              </a:rPr>
              <a:t>with an exhalation </a:t>
            </a:r>
            <a:r>
              <a:rPr lang="en-GB" sz="1100" dirty="0">
                <a:solidFill>
                  <a:schemeClr val="accent1"/>
                </a:solidFill>
              </a:rPr>
              <a:t>valve. Masks without a valve filter both the inhaled air and the exhaled air and therefore offer both internal and external protection, although they are primarily designed for internal protection only. Masks with valves only filter the inhaled air and therefore </a:t>
            </a:r>
            <a:r>
              <a:rPr lang="en-GB" sz="1100" dirty="0">
                <a:solidFill>
                  <a:srgbClr val="C00000"/>
                </a:solidFill>
                <a:effectLst>
                  <a:outerShdw blurRad="38100" dist="38100" dir="2700000" algn="tl">
                    <a:srgbClr val="000000">
                      <a:alpha val="43137"/>
                    </a:srgbClr>
                  </a:outerShdw>
                </a:effectLst>
              </a:rPr>
              <a:t>offer no external protection!!!</a:t>
            </a:r>
            <a:endParaRPr lang="en-GB" sz="1100" dirty="0">
              <a:solidFill>
                <a:srgbClr val="C00000"/>
              </a:solidFill>
            </a:endParaRPr>
          </a:p>
          <a:p>
            <a:r>
              <a:rPr lang="en-GB" sz="1100" dirty="0">
                <a:solidFill>
                  <a:schemeClr val="accent1"/>
                </a:solidFill>
              </a:rPr>
              <a:t>As a large number of unrecognized people move around in public spaces without symptoms, mouth and nose protection protects other people, thereby reducing the spread of the infection and thus indirectly reducing the risk of becoming infected</a:t>
            </a:r>
          </a:p>
        </p:txBody>
      </p:sp>
      <p:pic>
        <p:nvPicPr>
          <p:cNvPr id="16" name="Grafik 12">
            <a:hlinkClick r:id="rId5"/>
            <a:extLst>
              <a:ext uri="{FF2B5EF4-FFF2-40B4-BE49-F238E27FC236}">
                <a16:creationId xmlns:a16="http://schemas.microsoft.com/office/drawing/2014/main" id="{D3F8D48E-0281-4D73-8E7C-451CD8CC7A9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3263" y="4480900"/>
            <a:ext cx="4092479" cy="225919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77DD986A-3563-4C6D-81B9-4AA41A8627DD}"/>
              </a:ext>
            </a:extLst>
          </p:cNvPr>
          <p:cNvSpPr txBox="1"/>
          <p:nvPr/>
        </p:nvSpPr>
        <p:spPr>
          <a:xfrm>
            <a:off x="5705025" y="6279738"/>
            <a:ext cx="4421080" cy="230832"/>
          </a:xfrm>
          <a:prstGeom prst="rect">
            <a:avLst/>
          </a:prstGeom>
          <a:noFill/>
        </p:spPr>
        <p:txBody>
          <a:bodyPr wrap="square" rtlCol="0">
            <a:spAutoFit/>
          </a:bodyPr>
          <a:lstStyle/>
          <a:p>
            <a:endParaRPr lang="en-GB" sz="900" dirty="0"/>
          </a:p>
        </p:txBody>
      </p:sp>
      <p:sp>
        <p:nvSpPr>
          <p:cNvPr id="18" name="Abgerundetes Rechteck 2">
            <a:extLst>
              <a:ext uri="{FF2B5EF4-FFF2-40B4-BE49-F238E27FC236}">
                <a16:creationId xmlns:a16="http://schemas.microsoft.com/office/drawing/2014/main" id="{CFB6CB8D-C87E-4A01-AD85-9F14CA60F750}"/>
              </a:ext>
            </a:extLst>
          </p:cNvPr>
          <p:cNvSpPr/>
          <p:nvPr/>
        </p:nvSpPr>
        <p:spPr>
          <a:xfrm>
            <a:off x="4285268" y="4514035"/>
            <a:ext cx="3057460" cy="2023983"/>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000" dirty="0"/>
              <a:t>Due to the occasion, it should be pointed out again and again, also by executives, that the correct way of wearing the mask is essential to achieve maximum protection. The mask wrong, e.g. for example, wearing it under the nose means accepting a possible infection of others.</a:t>
            </a:r>
            <a:br>
              <a:rPr lang="en-GB" sz="1000" dirty="0"/>
            </a:br>
            <a:br>
              <a:rPr lang="en-GB" sz="1000" dirty="0"/>
            </a:br>
            <a:r>
              <a:rPr lang="en-GB" sz="1000" dirty="0"/>
              <a:t>FFP2 / 3 masks are still considered deficient equipment and should be kept available for healthcare workers and emergency services.</a:t>
            </a:r>
            <a:endParaRPr kumimoji="0" lang="de-DE"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728EE66-21EB-48F8-88E0-168265F26EFB}"/>
              </a:ext>
            </a:extLst>
          </p:cNvPr>
          <p:cNvSpPr txBox="1"/>
          <p:nvPr/>
        </p:nvSpPr>
        <p:spPr>
          <a:xfrm>
            <a:off x="0" y="319982"/>
            <a:ext cx="12192000" cy="461665"/>
          </a:xfrm>
          <a:prstGeom prst="rect">
            <a:avLst/>
          </a:prstGeom>
          <a:noFill/>
        </p:spPr>
        <p:txBody>
          <a:bodyPr wrap="square" rtlCol="0">
            <a:spAutoFit/>
          </a:bodyPr>
          <a:lstStyle/>
          <a:p>
            <a:pPr algn="ctr"/>
            <a:r>
              <a:rPr lang="en-GB" sz="2400" b="1" dirty="0">
                <a:solidFill>
                  <a:srgbClr val="0070C0"/>
                </a:solidFill>
                <a:latin typeface="Arial" panose="020B0604020202020204" pitchFamily="34" charset="0"/>
                <a:cs typeface="Arial" panose="020B0604020202020204" pitchFamily="34" charset="0"/>
              </a:rPr>
              <a:t>The perfect wave – why masks are still important</a:t>
            </a:r>
          </a:p>
        </p:txBody>
      </p:sp>
      <p:grpSp>
        <p:nvGrpSpPr>
          <p:cNvPr id="20" name="Group 19">
            <a:extLst>
              <a:ext uri="{FF2B5EF4-FFF2-40B4-BE49-F238E27FC236}">
                <a16:creationId xmlns:a16="http://schemas.microsoft.com/office/drawing/2014/main" id="{1A5E9685-2189-46A7-A307-9AC4BA682BDB}"/>
              </a:ext>
            </a:extLst>
          </p:cNvPr>
          <p:cNvGrpSpPr/>
          <p:nvPr/>
        </p:nvGrpSpPr>
        <p:grpSpPr>
          <a:xfrm>
            <a:off x="67611" y="1665187"/>
            <a:ext cx="3086183" cy="1666488"/>
            <a:chOff x="67611" y="1665187"/>
            <a:chExt cx="3086183" cy="1666488"/>
          </a:xfrm>
        </p:grpSpPr>
        <p:pic>
          <p:nvPicPr>
            <p:cNvPr id="5" name="Picture 4">
              <a:extLst>
                <a:ext uri="{FF2B5EF4-FFF2-40B4-BE49-F238E27FC236}">
                  <a16:creationId xmlns:a16="http://schemas.microsoft.com/office/drawing/2014/main" id="{F8B4C45F-FB33-4D7B-9971-804E505F8E2B}"/>
                </a:ext>
              </a:extLst>
            </p:cNvPr>
            <p:cNvPicPr>
              <a:picLocks noChangeAspect="1"/>
            </p:cNvPicPr>
            <p:nvPr/>
          </p:nvPicPr>
          <p:blipFill>
            <a:blip r:embed="rId10"/>
            <a:stretch>
              <a:fillRect/>
            </a:stretch>
          </p:blipFill>
          <p:spPr>
            <a:xfrm>
              <a:off x="67612" y="1665187"/>
              <a:ext cx="3086182" cy="1666488"/>
            </a:xfrm>
            <a:prstGeom prst="rect">
              <a:avLst/>
            </a:prstGeom>
          </p:spPr>
        </p:pic>
        <p:sp>
          <p:nvSpPr>
            <p:cNvPr id="6" name="TextBox 5">
              <a:extLst>
                <a:ext uri="{FF2B5EF4-FFF2-40B4-BE49-F238E27FC236}">
                  <a16:creationId xmlns:a16="http://schemas.microsoft.com/office/drawing/2014/main" id="{1FE5F2B1-967F-440C-8496-469646FF585F}"/>
                </a:ext>
              </a:extLst>
            </p:cNvPr>
            <p:cNvSpPr txBox="1"/>
            <p:nvPr/>
          </p:nvSpPr>
          <p:spPr>
            <a:xfrm>
              <a:off x="67611" y="2613025"/>
              <a:ext cx="663771" cy="307777"/>
            </a:xfrm>
            <a:prstGeom prst="rect">
              <a:avLst/>
            </a:prstGeom>
            <a:solidFill>
              <a:schemeClr val="bg1"/>
            </a:solidFill>
          </p:spPr>
          <p:txBody>
            <a:bodyPr wrap="square" rtlCol="0" anchor="ctr" anchorCtr="0">
              <a:noAutofit/>
            </a:bodyPr>
            <a:lstStyle/>
            <a:p>
              <a:pPr algn="ctr"/>
              <a:r>
                <a:rPr lang="de-DE" sz="600" b="1" dirty="0">
                  <a:solidFill>
                    <a:srgbClr val="1D4AA1"/>
                  </a:solidFill>
                  <a:latin typeface="+mj-lt"/>
                  <a:cs typeface="Arial" panose="020B0604020202020204" pitchFamily="34" charset="0"/>
                </a:rPr>
                <a:t>Protects wearer of mask</a:t>
              </a:r>
              <a:endParaRPr lang="en-GB" sz="600" b="1" dirty="0">
                <a:solidFill>
                  <a:srgbClr val="1D4AA1"/>
                </a:solidFill>
                <a:latin typeface="+mj-lt"/>
                <a:cs typeface="Arial" panose="020B0604020202020204" pitchFamily="34" charset="0"/>
              </a:endParaRPr>
            </a:p>
          </p:txBody>
        </p:sp>
        <p:sp>
          <p:nvSpPr>
            <p:cNvPr id="11" name="TextBox 10">
              <a:extLst>
                <a:ext uri="{FF2B5EF4-FFF2-40B4-BE49-F238E27FC236}">
                  <a16:creationId xmlns:a16="http://schemas.microsoft.com/office/drawing/2014/main" id="{5E3F6B7D-A70C-479E-B26D-5E1ED9C8F55A}"/>
                </a:ext>
              </a:extLst>
            </p:cNvPr>
            <p:cNvSpPr txBox="1"/>
            <p:nvPr/>
          </p:nvSpPr>
          <p:spPr>
            <a:xfrm>
              <a:off x="67612" y="3019779"/>
              <a:ext cx="628927" cy="276999"/>
            </a:xfrm>
            <a:prstGeom prst="rect">
              <a:avLst/>
            </a:prstGeom>
            <a:solidFill>
              <a:schemeClr val="bg1"/>
            </a:solidFill>
          </p:spPr>
          <p:txBody>
            <a:bodyPr wrap="square" rtlCol="0">
              <a:spAutoFit/>
            </a:bodyPr>
            <a:lstStyle/>
            <a:p>
              <a:pPr algn="ctr"/>
              <a:r>
                <a:rPr lang="de-DE" sz="600" b="1" dirty="0">
                  <a:solidFill>
                    <a:srgbClr val="1D4AA1"/>
                  </a:solidFill>
                  <a:latin typeface="+mj-lt"/>
                  <a:cs typeface="Arial" panose="020B0604020202020204" pitchFamily="34" charset="0"/>
                </a:rPr>
                <a:t>Protects periphery</a:t>
              </a:r>
              <a:endParaRPr lang="en-GB" sz="600" b="1" dirty="0">
                <a:solidFill>
                  <a:srgbClr val="1D4AA1"/>
                </a:solidFill>
                <a:latin typeface="+mj-lt"/>
                <a:cs typeface="Arial" panose="020B0604020202020204" pitchFamily="34" charset="0"/>
              </a:endParaRPr>
            </a:p>
          </p:txBody>
        </p:sp>
      </p:grpSp>
      <p:sp>
        <p:nvSpPr>
          <p:cNvPr id="19" name="TextBox 18">
            <a:extLst>
              <a:ext uri="{FF2B5EF4-FFF2-40B4-BE49-F238E27FC236}">
                <a16:creationId xmlns:a16="http://schemas.microsoft.com/office/drawing/2014/main" id="{95B53325-E6A0-4103-B987-1108EC75C70C}"/>
              </a:ext>
            </a:extLst>
          </p:cNvPr>
          <p:cNvSpPr txBox="1"/>
          <p:nvPr/>
        </p:nvSpPr>
        <p:spPr>
          <a:xfrm>
            <a:off x="747713" y="2283023"/>
            <a:ext cx="719137" cy="307777"/>
          </a:xfrm>
          <a:prstGeom prst="rect">
            <a:avLst/>
          </a:prstGeom>
          <a:solidFill>
            <a:schemeClr val="bg1"/>
          </a:solidFill>
        </p:spPr>
        <p:txBody>
          <a:bodyPr wrap="square" rtlCol="0" anchor="ctr" anchorCtr="0">
            <a:noAutofit/>
          </a:bodyPr>
          <a:lstStyle/>
          <a:p>
            <a:pPr algn="ctr"/>
            <a:r>
              <a:rPr lang="de-DE" sz="600" b="1" dirty="0">
                <a:solidFill>
                  <a:srgbClr val="1D4AA1"/>
                </a:solidFill>
                <a:latin typeface="+mj-lt"/>
                <a:cs typeface="Arial" panose="020B0604020202020204" pitchFamily="34" charset="0"/>
              </a:rPr>
              <a:t>Mouth and nose protection </a:t>
            </a:r>
            <a:endParaRPr lang="en-GB" sz="600" b="1" dirty="0">
              <a:solidFill>
                <a:srgbClr val="1D4AA1"/>
              </a:solidFill>
              <a:latin typeface="+mj-lt"/>
              <a:cs typeface="Arial" panose="020B0604020202020204" pitchFamily="34" charset="0"/>
            </a:endParaRPr>
          </a:p>
        </p:txBody>
      </p:sp>
      <p:sp>
        <p:nvSpPr>
          <p:cNvPr id="21" name="TextBox 20">
            <a:extLst>
              <a:ext uri="{FF2B5EF4-FFF2-40B4-BE49-F238E27FC236}">
                <a16:creationId xmlns:a16="http://schemas.microsoft.com/office/drawing/2014/main" id="{78CAA0A7-54D4-4BFB-BDDD-CDC89936563F}"/>
              </a:ext>
            </a:extLst>
          </p:cNvPr>
          <p:cNvSpPr txBox="1"/>
          <p:nvPr/>
        </p:nvSpPr>
        <p:spPr>
          <a:xfrm>
            <a:off x="1489076" y="2283023"/>
            <a:ext cx="796924" cy="307777"/>
          </a:xfrm>
          <a:prstGeom prst="rect">
            <a:avLst/>
          </a:prstGeom>
          <a:solidFill>
            <a:schemeClr val="bg1"/>
          </a:solidFill>
        </p:spPr>
        <p:txBody>
          <a:bodyPr wrap="square" rtlCol="0" anchor="ctr" anchorCtr="0">
            <a:noAutofit/>
          </a:bodyPr>
          <a:lstStyle/>
          <a:p>
            <a:pPr algn="ctr"/>
            <a:r>
              <a:rPr lang="de-DE" sz="600" b="1" dirty="0">
                <a:solidFill>
                  <a:srgbClr val="1D4AA1"/>
                </a:solidFill>
                <a:latin typeface="+mj-lt"/>
                <a:cs typeface="Arial" panose="020B0604020202020204" pitchFamily="34" charset="0"/>
              </a:rPr>
              <a:t>FFP2/FFP3</a:t>
            </a:r>
          </a:p>
          <a:p>
            <a:pPr algn="ctr"/>
            <a:r>
              <a:rPr lang="de-DE" sz="600" b="1" dirty="0">
                <a:solidFill>
                  <a:srgbClr val="1D4AA1"/>
                </a:solidFill>
                <a:latin typeface="+mj-lt"/>
                <a:cs typeface="Arial" panose="020B0604020202020204" pitchFamily="34" charset="0"/>
              </a:rPr>
              <a:t>mask without valve</a:t>
            </a:r>
            <a:endParaRPr lang="en-GB" sz="600" b="1" dirty="0">
              <a:solidFill>
                <a:srgbClr val="1D4AA1"/>
              </a:solidFill>
              <a:latin typeface="+mj-lt"/>
              <a:cs typeface="Arial" panose="020B0604020202020204" pitchFamily="34" charset="0"/>
            </a:endParaRPr>
          </a:p>
        </p:txBody>
      </p:sp>
      <p:sp>
        <p:nvSpPr>
          <p:cNvPr id="22" name="TextBox 21">
            <a:extLst>
              <a:ext uri="{FF2B5EF4-FFF2-40B4-BE49-F238E27FC236}">
                <a16:creationId xmlns:a16="http://schemas.microsoft.com/office/drawing/2014/main" id="{BF6C2E1C-2AF2-41F7-9389-24065F1BC7D2}"/>
              </a:ext>
            </a:extLst>
          </p:cNvPr>
          <p:cNvSpPr txBox="1"/>
          <p:nvPr/>
        </p:nvSpPr>
        <p:spPr>
          <a:xfrm>
            <a:off x="2344128" y="2283022"/>
            <a:ext cx="719137" cy="307777"/>
          </a:xfrm>
          <a:prstGeom prst="rect">
            <a:avLst/>
          </a:prstGeom>
          <a:solidFill>
            <a:schemeClr val="bg1"/>
          </a:solidFill>
        </p:spPr>
        <p:txBody>
          <a:bodyPr wrap="square" rtlCol="0" anchor="ctr" anchorCtr="0">
            <a:noAutofit/>
          </a:bodyPr>
          <a:lstStyle/>
          <a:p>
            <a:pPr algn="ctr"/>
            <a:r>
              <a:rPr lang="de-DE" sz="600" b="1" dirty="0">
                <a:solidFill>
                  <a:srgbClr val="1D4AA1"/>
                </a:solidFill>
                <a:latin typeface="+mj-lt"/>
                <a:cs typeface="Arial" panose="020B0604020202020204" pitchFamily="34" charset="0"/>
              </a:rPr>
              <a:t>FFP2/FFP3 </a:t>
            </a:r>
          </a:p>
          <a:p>
            <a:pPr algn="ctr"/>
            <a:r>
              <a:rPr lang="de-DE" sz="600" b="1" dirty="0">
                <a:solidFill>
                  <a:srgbClr val="1D4AA1"/>
                </a:solidFill>
                <a:latin typeface="+mj-lt"/>
                <a:cs typeface="Arial" panose="020B0604020202020204" pitchFamily="34" charset="0"/>
              </a:rPr>
              <a:t>mask with valve</a:t>
            </a:r>
            <a:endParaRPr lang="en-GB" sz="600" b="1" dirty="0">
              <a:solidFill>
                <a:srgbClr val="1D4AA1"/>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D0CB5EB6-3661-4540-9A9D-7B810CCB2801}"/>
              </a:ext>
            </a:extLst>
          </p:cNvPr>
          <p:cNvSpPr/>
          <p:nvPr/>
        </p:nvSpPr>
        <p:spPr>
          <a:xfrm>
            <a:off x="759771" y="2624855"/>
            <a:ext cx="681469" cy="3136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F43BE724-EEE5-4E36-A692-7D2EB7EFFED1}"/>
              </a:ext>
            </a:extLst>
          </p:cNvPr>
          <p:cNvGrpSpPr/>
          <p:nvPr/>
        </p:nvGrpSpPr>
        <p:grpSpPr>
          <a:xfrm>
            <a:off x="988586" y="2658794"/>
            <a:ext cx="223838" cy="235667"/>
            <a:chOff x="993776" y="2662238"/>
            <a:chExt cx="223838" cy="235667"/>
          </a:xfrm>
        </p:grpSpPr>
        <p:sp>
          <p:nvSpPr>
            <p:cNvPr id="2" name="Isosceles Triangle 1">
              <a:extLst>
                <a:ext uri="{FF2B5EF4-FFF2-40B4-BE49-F238E27FC236}">
                  <a16:creationId xmlns:a16="http://schemas.microsoft.com/office/drawing/2014/main" id="{224C5948-F047-4CE8-8C1C-137C0476699B}"/>
                </a:ext>
              </a:extLst>
            </p:cNvPr>
            <p:cNvSpPr/>
            <p:nvPr/>
          </p:nvSpPr>
          <p:spPr>
            <a:xfrm>
              <a:off x="993776" y="2662238"/>
              <a:ext cx="223838" cy="23566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E69130E6-8980-4861-9398-777A2A158C03}"/>
                </a:ext>
              </a:extLst>
            </p:cNvPr>
            <p:cNvSpPr>
              <a:spLocks noChangeAspect="1"/>
            </p:cNvSpPr>
            <p:nvPr/>
          </p:nvSpPr>
          <p:spPr>
            <a:xfrm>
              <a:off x="1055615" y="2745969"/>
              <a:ext cx="108000" cy="1137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5B2FBE0F-3DE4-4483-A553-C86BD4995583}"/>
              </a:ext>
            </a:extLst>
          </p:cNvPr>
          <p:cNvSpPr txBox="1"/>
          <p:nvPr/>
        </p:nvSpPr>
        <p:spPr>
          <a:xfrm>
            <a:off x="747713" y="2757822"/>
            <a:ext cx="719137" cy="90290"/>
          </a:xfrm>
          <a:prstGeom prst="rect">
            <a:avLst/>
          </a:prstGeom>
          <a:noFill/>
        </p:spPr>
        <p:txBody>
          <a:bodyPr wrap="square" rtlCol="0" anchor="ctr" anchorCtr="0">
            <a:noAutofit/>
          </a:bodyPr>
          <a:lstStyle/>
          <a:p>
            <a:pPr algn="ctr"/>
            <a:r>
              <a:rPr lang="de-DE" sz="500" spc="150" dirty="0">
                <a:solidFill>
                  <a:srgbClr val="1D4AA1"/>
                </a:solidFill>
                <a:cs typeface="Arial" panose="020B0604020202020204" pitchFamily="34" charset="0"/>
              </a:rPr>
              <a:t>limited</a:t>
            </a:r>
            <a:endParaRPr lang="en-GB" sz="500" spc="150" dirty="0">
              <a:solidFill>
                <a:srgbClr val="1D4AA1"/>
              </a:solidFill>
              <a:cs typeface="Arial" panose="020B0604020202020204" pitchFamily="34" charset="0"/>
            </a:endParaRPr>
          </a:p>
        </p:txBody>
      </p:sp>
    </p:spTree>
    <p:extLst>
      <p:ext uri="{BB962C8B-B14F-4D97-AF65-F5344CB8AC3E}">
        <p14:creationId xmlns:p14="http://schemas.microsoft.com/office/powerpoint/2010/main" val="150463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918C64F-07EA-402E-9311-6CF893EC412C}"/>
              </a:ext>
            </a:extLst>
          </p:cNvPr>
          <p:cNvSpPr/>
          <p:nvPr/>
        </p:nvSpPr>
        <p:spPr>
          <a:xfrm>
            <a:off x="-32528" y="1039689"/>
            <a:ext cx="12192000" cy="58183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1BD4969-1FEE-4F22-BC76-D0DFC7FEA5E7}"/>
              </a:ext>
            </a:extLst>
          </p:cNvPr>
          <p:cNvSpPr/>
          <p:nvPr/>
        </p:nvSpPr>
        <p:spPr>
          <a:xfrm>
            <a:off x="0" y="248573"/>
            <a:ext cx="1215947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Using Personal Protective Equipment (PPE) when caring for Patients with </a:t>
            </a:r>
            <a:br>
              <a:rPr kumimoji="0" lang="de-DE"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de-DE"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confirmed or suspected COVID-19</a:t>
            </a:r>
          </a:p>
        </p:txBody>
      </p:sp>
      <p:sp>
        <p:nvSpPr>
          <p:cNvPr id="42" name="Rectangle 18">
            <a:extLst>
              <a:ext uri="{FF2B5EF4-FFF2-40B4-BE49-F238E27FC236}">
                <a16:creationId xmlns:a16="http://schemas.microsoft.com/office/drawing/2014/main" id="{9E417628-3555-41F7-9589-C57AFAB092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BB14B3C-8974-4233-9A7C-93D2E73D4296}"/>
              </a:ext>
            </a:extLst>
          </p:cNvPr>
          <p:cNvSpPr txBox="1"/>
          <p:nvPr/>
        </p:nvSpPr>
        <p:spPr>
          <a:xfrm>
            <a:off x="0" y="1039689"/>
            <a:ext cx="5770179" cy="3308598"/>
          </a:xfrm>
          <a:prstGeom prst="rect">
            <a:avLst/>
          </a:prstGeom>
          <a:solidFill>
            <a:schemeClr val="accent1"/>
          </a:solidFill>
          <a:ln>
            <a:solidFill>
              <a:schemeClr val="accent1"/>
            </a:solidFill>
          </a:ln>
        </p:spPr>
        <p:txBody>
          <a:bodyPr wrap="square" rtlCol="0">
            <a:spAutoFit/>
          </a:bodyPr>
          <a:lstStyle/>
          <a:p>
            <a:pPr lvl="0">
              <a:defRPr/>
            </a:pPr>
            <a:r>
              <a:rPr lang="en-GB" sz="1200" b="1" dirty="0">
                <a:solidFill>
                  <a:schemeClr val="bg1"/>
                </a:solidFill>
              </a:rPr>
              <a:t>Who needs PPE:</a:t>
            </a:r>
          </a:p>
          <a:p>
            <a:pPr lvl="0">
              <a:defRPr/>
            </a:pPr>
            <a:r>
              <a:rPr lang="en-GB" sz="1100" b="1" dirty="0">
                <a:solidFill>
                  <a:schemeClr val="bg1"/>
                </a:solidFill>
              </a:rPr>
              <a:t>Patients </a:t>
            </a:r>
            <a:r>
              <a:rPr lang="en-GB" sz="1100" dirty="0">
                <a:solidFill>
                  <a:schemeClr val="bg1"/>
                </a:solidFill>
              </a:rPr>
              <a:t>with confirmed or possible SARS-CoV-2 infection should wear a facemask when being evaluated medically</a:t>
            </a:r>
          </a:p>
          <a:p>
            <a:pPr lvl="0">
              <a:defRPr/>
            </a:pPr>
            <a:r>
              <a:rPr lang="en-GB" sz="1100" b="1" dirty="0">
                <a:solidFill>
                  <a:schemeClr val="bg1"/>
                </a:solidFill>
              </a:rPr>
              <a:t>Healthcare personnel </a:t>
            </a:r>
            <a:r>
              <a:rPr lang="en-GB" sz="1100" dirty="0">
                <a:solidFill>
                  <a:schemeClr val="bg1"/>
                </a:solidFill>
              </a:rPr>
              <a:t>should adhere to Standard and Transmission-bases Precautions when caring for patients with SARS-CoV-2 infection. Recommended PPE is describe in </a:t>
            </a:r>
            <a:r>
              <a:rPr lang="en-GB" sz="1100">
                <a:solidFill>
                  <a:schemeClr val="bg1"/>
                </a:solidFill>
              </a:rPr>
              <a:t>the </a:t>
            </a:r>
            <a:br>
              <a:rPr lang="en-GB" sz="1100">
                <a:solidFill>
                  <a:schemeClr val="bg1"/>
                </a:solidFill>
              </a:rPr>
            </a:br>
            <a:r>
              <a:rPr lang="en-GB" sz="1100" b="1">
                <a:solidFill>
                  <a:schemeClr val="bg1"/>
                </a:solidFill>
                <a:hlinkClick r:id="rId3">
                  <a:extLst>
                    <a:ext uri="{A12FA001-AC4F-418D-AE19-62706E023703}">
                      <ahyp:hlinkClr xmlns:ahyp="http://schemas.microsoft.com/office/drawing/2018/hyperlinkcolor" val="tx"/>
                    </a:ext>
                  </a:extLst>
                </a:hlinkClick>
              </a:rPr>
              <a:t>Infection </a:t>
            </a:r>
            <a:r>
              <a:rPr lang="en-GB" sz="1100" b="1" dirty="0">
                <a:solidFill>
                  <a:schemeClr val="bg1"/>
                </a:solidFill>
                <a:hlinkClick r:id="rId3">
                  <a:extLst>
                    <a:ext uri="{A12FA001-AC4F-418D-AE19-62706E023703}">
                      <ahyp:hlinkClr xmlns:ahyp="http://schemas.microsoft.com/office/drawing/2018/hyperlinkcolor" val="tx"/>
                    </a:ext>
                  </a:extLst>
                </a:hlinkClick>
              </a:rPr>
              <a:t>Control Guidance</a:t>
            </a:r>
            <a:r>
              <a:rPr lang="en-GB" sz="1100" b="1" dirty="0">
                <a:solidFill>
                  <a:schemeClr val="bg1"/>
                </a:solidFill>
              </a:rPr>
              <a:t>.</a:t>
            </a:r>
            <a:endParaRPr lang="en-GB" sz="1100" dirty="0">
              <a:solidFill>
                <a:schemeClr val="bg1"/>
              </a:solidFill>
            </a:endParaRPr>
          </a:p>
          <a:p>
            <a:endParaRPr lang="en-GB" sz="1100" dirty="0">
              <a:solidFill>
                <a:schemeClr val="bg1"/>
              </a:solidFill>
            </a:endParaRPr>
          </a:p>
          <a:p>
            <a:r>
              <a:rPr lang="en-GB" sz="1100" dirty="0">
                <a:solidFill>
                  <a:schemeClr val="bg1"/>
                </a:solidFill>
              </a:rPr>
              <a:t>Before caring for patients with confirmed or suspected COVID-19, healthcare personnel (HCP) must:</a:t>
            </a:r>
          </a:p>
          <a:p>
            <a:pPr marL="171450" indent="-171450">
              <a:buFont typeface="Arial" panose="020B0604020202020204" pitchFamily="34" charset="0"/>
              <a:buChar char="•"/>
            </a:pPr>
            <a:r>
              <a:rPr lang="en-GB" sz="1100" dirty="0">
                <a:solidFill>
                  <a:schemeClr val="bg1"/>
                </a:solidFill>
              </a:rPr>
              <a:t>Receive comprehensive training on when and what PPE is necessary, how to don (put on) and doff (take off) PPE, limitations of PPE, and proper care, maintenance, and disposal of PPE</a:t>
            </a:r>
          </a:p>
          <a:p>
            <a:pPr marL="171450" indent="-171450">
              <a:buFont typeface="Arial" panose="020B0604020202020204" pitchFamily="34" charset="0"/>
              <a:buChar char="•"/>
            </a:pPr>
            <a:r>
              <a:rPr lang="en-GB" sz="1100" dirty="0">
                <a:solidFill>
                  <a:schemeClr val="bg1"/>
                </a:solidFill>
              </a:rPr>
              <a:t>Demonstrate competency in performing appropriate infection control practices and procedures</a:t>
            </a:r>
          </a:p>
          <a:p>
            <a:pPr marL="171450" indent="-171450">
              <a:buFont typeface="Arial" panose="020B0604020202020204" pitchFamily="34" charset="0"/>
              <a:buChar char="•"/>
            </a:pPr>
            <a:endParaRPr lang="en-GB" sz="1100" dirty="0">
              <a:solidFill>
                <a:schemeClr val="bg1"/>
              </a:solidFill>
            </a:endParaRPr>
          </a:p>
          <a:p>
            <a:r>
              <a:rPr lang="en-GB" sz="1200" b="1" dirty="0">
                <a:solidFill>
                  <a:schemeClr val="bg1"/>
                </a:solidFill>
              </a:rPr>
              <a:t>Remember:</a:t>
            </a:r>
          </a:p>
          <a:p>
            <a:pPr marL="171450" indent="-171450">
              <a:buFont typeface="Arial" panose="020B0604020202020204" pitchFamily="34" charset="0"/>
              <a:buChar char="•"/>
            </a:pPr>
            <a:r>
              <a:rPr lang="en-GB" sz="1100" dirty="0">
                <a:solidFill>
                  <a:schemeClr val="bg1"/>
                </a:solidFill>
              </a:rPr>
              <a:t>PPE must be donned correctly before entering the patient area</a:t>
            </a:r>
          </a:p>
          <a:p>
            <a:pPr marL="171450" indent="-171450">
              <a:buFont typeface="Arial" panose="020B0604020202020204" pitchFamily="34" charset="0"/>
              <a:buChar char="•"/>
            </a:pPr>
            <a:r>
              <a:rPr lang="en-GB" sz="1100" dirty="0">
                <a:solidFill>
                  <a:schemeClr val="bg1"/>
                </a:solidFill>
              </a:rPr>
              <a:t>PPE must remain in place and be worn correctly for the duration of work in potentially contaminated areas</a:t>
            </a:r>
          </a:p>
          <a:p>
            <a:pPr marL="171450" indent="-171450">
              <a:buFont typeface="Arial" panose="020B0604020202020204" pitchFamily="34" charset="0"/>
              <a:buChar char="•"/>
            </a:pPr>
            <a:r>
              <a:rPr lang="en-GB" sz="1100" dirty="0">
                <a:solidFill>
                  <a:schemeClr val="bg1"/>
                </a:solidFill>
              </a:rPr>
              <a:t>PPE should not be adjusted during patient care and </a:t>
            </a:r>
          </a:p>
          <a:p>
            <a:pPr marL="171450" indent="-171450">
              <a:buFont typeface="Arial" panose="020B0604020202020204" pitchFamily="34" charset="0"/>
              <a:buChar char="•"/>
            </a:pPr>
            <a:r>
              <a:rPr lang="en-GB" sz="1100" dirty="0">
                <a:solidFill>
                  <a:schemeClr val="bg1"/>
                </a:solidFill>
              </a:rPr>
              <a:t>PPE must be removed slowly and deliberately in a sequence that prevents self-contamination</a:t>
            </a:r>
          </a:p>
        </p:txBody>
      </p:sp>
      <p:pic>
        <p:nvPicPr>
          <p:cNvPr id="9" name="Picture 8">
            <a:extLst>
              <a:ext uri="{FF2B5EF4-FFF2-40B4-BE49-F238E27FC236}">
                <a16:creationId xmlns:a16="http://schemas.microsoft.com/office/drawing/2014/main" id="{E55D67AC-52C8-4850-B1FC-D19178ADB85D}"/>
              </a:ext>
            </a:extLst>
          </p:cNvPr>
          <p:cNvPicPr>
            <a:picLocks noChangeAspect="1"/>
          </p:cNvPicPr>
          <p:nvPr/>
        </p:nvPicPr>
        <p:blipFill>
          <a:blip r:embed="rId4"/>
          <a:stretch>
            <a:fillRect/>
          </a:stretch>
        </p:blipFill>
        <p:spPr>
          <a:xfrm>
            <a:off x="5770179" y="1042209"/>
            <a:ext cx="6389293" cy="3306077"/>
          </a:xfrm>
          <a:prstGeom prst="rect">
            <a:avLst/>
          </a:prstGeom>
        </p:spPr>
      </p:pic>
      <p:sp>
        <p:nvSpPr>
          <p:cNvPr id="14" name="TextBox 13">
            <a:extLst>
              <a:ext uri="{FF2B5EF4-FFF2-40B4-BE49-F238E27FC236}">
                <a16:creationId xmlns:a16="http://schemas.microsoft.com/office/drawing/2014/main" id="{963FF59F-7628-49EB-B2BB-2D5C07963738}"/>
              </a:ext>
            </a:extLst>
          </p:cNvPr>
          <p:cNvSpPr txBox="1"/>
          <p:nvPr/>
        </p:nvSpPr>
        <p:spPr>
          <a:xfrm>
            <a:off x="-1" y="4348286"/>
            <a:ext cx="5770179" cy="2308324"/>
          </a:xfrm>
          <a:prstGeom prst="rect">
            <a:avLst/>
          </a:prstGeom>
          <a:solidFill>
            <a:schemeClr val="accent1">
              <a:lumMod val="20000"/>
              <a:lumOff val="80000"/>
            </a:schemeClr>
          </a:solidFill>
          <a:ln>
            <a:solidFill>
              <a:schemeClr val="accent1"/>
            </a:solidFill>
          </a:ln>
        </p:spPr>
        <p:txBody>
          <a:bodyPr wrap="square" rtlCol="0">
            <a:spAutoFit/>
          </a:bodyPr>
          <a:lstStyle/>
          <a:p>
            <a:r>
              <a:rPr lang="en-GB" sz="1200" b="1" dirty="0">
                <a:solidFill>
                  <a:schemeClr val="accent1"/>
                </a:solidFill>
              </a:rPr>
              <a:t>Donning (putting on the gear):</a:t>
            </a:r>
          </a:p>
          <a:p>
            <a:pPr marL="228600" indent="-228600">
              <a:buAutoNum type="arabicPeriod"/>
            </a:pPr>
            <a:r>
              <a:rPr lang="en-GB" sz="1100" b="1" dirty="0">
                <a:solidFill>
                  <a:schemeClr val="accent1"/>
                </a:solidFill>
              </a:rPr>
              <a:t>Identify and gather the proper PPE to don</a:t>
            </a:r>
            <a:r>
              <a:rPr lang="en-GB" sz="1100" dirty="0">
                <a:solidFill>
                  <a:schemeClr val="accent1"/>
                </a:solidFill>
              </a:rPr>
              <a:t>. Ensure choice of gown size is correct.</a:t>
            </a:r>
          </a:p>
          <a:p>
            <a:pPr marL="228600" indent="-228600">
              <a:buAutoNum type="arabicPeriod"/>
            </a:pPr>
            <a:r>
              <a:rPr lang="en-GB" sz="1100" b="1" dirty="0">
                <a:solidFill>
                  <a:schemeClr val="accent1"/>
                </a:solidFill>
              </a:rPr>
              <a:t>Perform hand hygiene using hand sanitizer</a:t>
            </a:r>
          </a:p>
          <a:p>
            <a:pPr marL="228600" indent="-228600">
              <a:buAutoNum type="arabicPeriod"/>
            </a:pPr>
            <a:r>
              <a:rPr lang="en-GB" sz="1100" b="1" dirty="0">
                <a:solidFill>
                  <a:schemeClr val="accent1"/>
                </a:solidFill>
              </a:rPr>
              <a:t>Put on isolation gown. </a:t>
            </a:r>
            <a:r>
              <a:rPr lang="en-GB" sz="1100" dirty="0">
                <a:solidFill>
                  <a:schemeClr val="accent1"/>
                </a:solidFill>
              </a:rPr>
              <a:t>Assistance may be needed by other HCP</a:t>
            </a:r>
          </a:p>
          <a:p>
            <a:pPr marL="228600" indent="-228600">
              <a:buAutoNum type="arabicPeriod"/>
            </a:pPr>
            <a:r>
              <a:rPr lang="en-GB" sz="1100" b="1" dirty="0">
                <a:solidFill>
                  <a:schemeClr val="accent1"/>
                </a:solidFill>
              </a:rPr>
              <a:t>Put on NIOSH-approved N95 filtering facepiece respirator of higher (use a facemask if a respirator is not available.</a:t>
            </a:r>
          </a:p>
          <a:p>
            <a:pPr marL="171450" indent="-171450">
              <a:buFont typeface="Arial" panose="020B0604020202020204" pitchFamily="34" charset="0"/>
              <a:buChar char="•"/>
            </a:pPr>
            <a:r>
              <a:rPr lang="en-GB" sz="1100" b="1" dirty="0">
                <a:solidFill>
                  <a:schemeClr val="accent1"/>
                </a:solidFill>
              </a:rPr>
              <a:t>Respirator</a:t>
            </a:r>
            <a:r>
              <a:rPr lang="en-GB" sz="1100" dirty="0">
                <a:solidFill>
                  <a:schemeClr val="accent1"/>
                </a:solidFill>
              </a:rPr>
              <a:t> straps should be placed on crown of head and base of neck. Perform a user seal check each time you put on the respirator.</a:t>
            </a:r>
          </a:p>
          <a:p>
            <a:pPr marL="171450" indent="-171450">
              <a:buFont typeface="Arial" panose="020B0604020202020204" pitchFamily="34" charset="0"/>
              <a:buChar char="•"/>
            </a:pPr>
            <a:r>
              <a:rPr lang="en-GB" sz="1100" b="1" dirty="0">
                <a:solidFill>
                  <a:schemeClr val="accent1"/>
                </a:solidFill>
              </a:rPr>
              <a:t>Facemask</a:t>
            </a:r>
            <a:r>
              <a:rPr lang="en-GB" sz="1100" dirty="0">
                <a:solidFill>
                  <a:schemeClr val="accent1"/>
                </a:solidFill>
              </a:rPr>
              <a:t> should be secured on crown of head and base of </a:t>
            </a:r>
            <a:r>
              <a:rPr lang="en-GB" sz="1100" dirty="0" err="1">
                <a:solidFill>
                  <a:schemeClr val="accent1"/>
                </a:solidFill>
              </a:rPr>
              <a:t>nex</a:t>
            </a:r>
            <a:r>
              <a:rPr lang="en-GB" sz="1100" dirty="0">
                <a:solidFill>
                  <a:schemeClr val="accent1"/>
                </a:solidFill>
              </a:rPr>
              <a:t>. If mask has loops, hook them appropriately around your ears.</a:t>
            </a:r>
          </a:p>
          <a:p>
            <a:r>
              <a:rPr lang="en-GB" sz="1100" dirty="0">
                <a:solidFill>
                  <a:schemeClr val="accent1"/>
                </a:solidFill>
              </a:rPr>
              <a:t>5</a:t>
            </a:r>
            <a:r>
              <a:rPr lang="en-GB" sz="1100" b="1" dirty="0">
                <a:solidFill>
                  <a:schemeClr val="accent1"/>
                </a:solidFill>
              </a:rPr>
              <a:t>. Put on face shield or googles.</a:t>
            </a:r>
          </a:p>
          <a:p>
            <a:r>
              <a:rPr lang="en-GB" sz="1100" dirty="0">
                <a:solidFill>
                  <a:schemeClr val="accent1"/>
                </a:solidFill>
              </a:rPr>
              <a:t>6. </a:t>
            </a:r>
            <a:r>
              <a:rPr lang="en-GB" sz="1100" b="1" dirty="0">
                <a:solidFill>
                  <a:schemeClr val="accent1"/>
                </a:solidFill>
              </a:rPr>
              <a:t>Put on gloves</a:t>
            </a:r>
          </a:p>
          <a:p>
            <a:r>
              <a:rPr lang="en-GB" sz="1100" dirty="0">
                <a:solidFill>
                  <a:schemeClr val="accent1"/>
                </a:solidFill>
              </a:rPr>
              <a:t>7. </a:t>
            </a:r>
            <a:r>
              <a:rPr lang="en-GB" sz="1100" b="1" dirty="0">
                <a:solidFill>
                  <a:schemeClr val="accent1"/>
                </a:solidFill>
              </a:rPr>
              <a:t>HCP may now enter patient room</a:t>
            </a:r>
          </a:p>
        </p:txBody>
      </p:sp>
      <p:sp>
        <p:nvSpPr>
          <p:cNvPr id="16" name="TextBox 15">
            <a:extLst>
              <a:ext uri="{FF2B5EF4-FFF2-40B4-BE49-F238E27FC236}">
                <a16:creationId xmlns:a16="http://schemas.microsoft.com/office/drawing/2014/main" id="{29B30554-052B-4BF2-91FE-12B4BCB88CF0}"/>
              </a:ext>
            </a:extLst>
          </p:cNvPr>
          <p:cNvSpPr txBox="1"/>
          <p:nvPr/>
        </p:nvSpPr>
        <p:spPr>
          <a:xfrm>
            <a:off x="5770178" y="4348286"/>
            <a:ext cx="6389293" cy="2308324"/>
          </a:xfrm>
          <a:prstGeom prst="rect">
            <a:avLst/>
          </a:prstGeom>
          <a:solidFill>
            <a:schemeClr val="accent1">
              <a:lumMod val="20000"/>
              <a:lumOff val="80000"/>
            </a:schemeClr>
          </a:solidFill>
          <a:ln>
            <a:solidFill>
              <a:schemeClr val="accent1"/>
            </a:solidFill>
          </a:ln>
        </p:spPr>
        <p:txBody>
          <a:bodyPr wrap="square" rtlCol="0">
            <a:spAutoFit/>
          </a:bodyPr>
          <a:lstStyle/>
          <a:p>
            <a:r>
              <a:rPr lang="en-GB" sz="1200" b="1" dirty="0">
                <a:solidFill>
                  <a:schemeClr val="accent1"/>
                </a:solidFill>
              </a:rPr>
              <a:t>Doffing (taking off the gear):</a:t>
            </a:r>
          </a:p>
          <a:p>
            <a:pPr marL="228600" indent="-228600">
              <a:buAutoNum type="arabicPeriod"/>
            </a:pPr>
            <a:r>
              <a:rPr lang="en-GB" sz="1100" b="1" dirty="0">
                <a:solidFill>
                  <a:schemeClr val="accent1"/>
                </a:solidFill>
              </a:rPr>
              <a:t>Remove gloves.</a:t>
            </a:r>
            <a:r>
              <a:rPr lang="en-GB" sz="1100" dirty="0">
                <a:solidFill>
                  <a:schemeClr val="accent1"/>
                </a:solidFill>
              </a:rPr>
              <a:t> Ensure gloves removal does not cause additional contamination of hands.</a:t>
            </a:r>
          </a:p>
          <a:p>
            <a:pPr marL="228600" indent="-228600">
              <a:buAutoNum type="arabicPeriod"/>
            </a:pPr>
            <a:r>
              <a:rPr lang="en-GB" sz="1100" b="1" dirty="0">
                <a:solidFill>
                  <a:schemeClr val="accent1"/>
                </a:solidFill>
              </a:rPr>
              <a:t>Remove gown. </a:t>
            </a:r>
            <a:r>
              <a:rPr lang="en-GB" sz="1100" dirty="0">
                <a:solidFill>
                  <a:schemeClr val="accent1"/>
                </a:solidFill>
              </a:rPr>
              <a:t>Untie all tis. Some gown ties can be broken rather than untied. Do so in gentle manner, avoiding a forceful movement. Reach up to the shoulders and carefully pull gown down and away from the body.</a:t>
            </a:r>
            <a:endParaRPr lang="en-GB" sz="1100" b="1" dirty="0">
              <a:solidFill>
                <a:schemeClr val="accent1"/>
              </a:solidFill>
            </a:endParaRPr>
          </a:p>
          <a:p>
            <a:pPr marL="228600" indent="-228600">
              <a:buAutoNum type="arabicPeriod"/>
            </a:pPr>
            <a:r>
              <a:rPr lang="en-GB" sz="1100" b="1" dirty="0">
                <a:solidFill>
                  <a:schemeClr val="accent1"/>
                </a:solidFill>
              </a:rPr>
              <a:t>HCP may now exit patient room.</a:t>
            </a:r>
            <a:endParaRPr lang="en-GB" sz="1100" dirty="0">
              <a:solidFill>
                <a:schemeClr val="accent1"/>
              </a:solidFill>
            </a:endParaRPr>
          </a:p>
          <a:p>
            <a:pPr marL="228600" indent="-228600">
              <a:buAutoNum type="arabicPeriod"/>
            </a:pPr>
            <a:r>
              <a:rPr lang="en-GB" sz="1100" b="1" dirty="0">
                <a:solidFill>
                  <a:schemeClr val="accent1"/>
                </a:solidFill>
              </a:rPr>
              <a:t>Perform hand hygiene. </a:t>
            </a:r>
            <a:endParaRPr lang="en-GB" sz="1100" dirty="0">
              <a:solidFill>
                <a:schemeClr val="accent1"/>
              </a:solidFill>
            </a:endParaRPr>
          </a:p>
          <a:p>
            <a:pPr marL="228600" indent="-228600">
              <a:buFont typeface="+mj-lt"/>
              <a:buAutoNum type="arabicPeriod"/>
            </a:pPr>
            <a:r>
              <a:rPr lang="en-GB" sz="1100" b="1" dirty="0">
                <a:solidFill>
                  <a:schemeClr val="accent1"/>
                </a:solidFill>
              </a:rPr>
              <a:t>Remove face shield or googles. Carefully remove face shield or googles by grapping the strap and pulling upwards and away from head. Do not touch the front of face shield or googles.</a:t>
            </a:r>
          </a:p>
          <a:p>
            <a:pPr marL="228600" indent="-228600">
              <a:buFont typeface="+mj-lt"/>
              <a:buAutoNum type="arabicPeriod"/>
            </a:pPr>
            <a:r>
              <a:rPr lang="en-GB" sz="1100" b="1" dirty="0">
                <a:solidFill>
                  <a:schemeClr val="accent1"/>
                </a:solidFill>
              </a:rPr>
              <a:t>Remove and discard respirator. </a:t>
            </a:r>
            <a:r>
              <a:rPr lang="en-GB" sz="1100" dirty="0">
                <a:solidFill>
                  <a:schemeClr val="accent1"/>
                </a:solidFill>
              </a:rPr>
              <a:t>Remove the bottom strap by touching only the strap and bring it carefully over the head. Grasp the top strap and bring it carefully over the head and then pull the respirator away from the face without touching the front of the respirator or facemask.</a:t>
            </a:r>
            <a:endParaRPr lang="en-GB" sz="1100" b="1" dirty="0">
              <a:solidFill>
                <a:schemeClr val="accent1"/>
              </a:solidFill>
            </a:endParaRPr>
          </a:p>
          <a:p>
            <a:pPr marL="228600" indent="-228600">
              <a:buFont typeface="+mj-lt"/>
              <a:buAutoNum type="arabicPeriod"/>
            </a:pPr>
            <a:r>
              <a:rPr lang="en-GB" sz="1100" b="1" dirty="0">
                <a:solidFill>
                  <a:schemeClr val="accent1"/>
                </a:solidFill>
              </a:rPr>
              <a:t>Perform hand hygiene after removing the respirator/facemask</a:t>
            </a:r>
          </a:p>
        </p:txBody>
      </p:sp>
      <p:sp>
        <p:nvSpPr>
          <p:cNvPr id="15" name="TextBox 14">
            <a:extLst>
              <a:ext uri="{FF2B5EF4-FFF2-40B4-BE49-F238E27FC236}">
                <a16:creationId xmlns:a16="http://schemas.microsoft.com/office/drawing/2014/main" id="{441D6667-D284-47FB-A05C-43E8BF7AB3DF}"/>
              </a:ext>
            </a:extLst>
          </p:cNvPr>
          <p:cNvSpPr txBox="1"/>
          <p:nvPr/>
        </p:nvSpPr>
        <p:spPr>
          <a:xfrm>
            <a:off x="-1" y="6656610"/>
            <a:ext cx="12159472" cy="230832"/>
          </a:xfrm>
          <a:prstGeom prst="rect">
            <a:avLst/>
          </a:prstGeom>
          <a:noFill/>
        </p:spPr>
        <p:txBody>
          <a:bodyPr wrap="square" rtlCol="0">
            <a:spAutoFit/>
          </a:bodyPr>
          <a:lstStyle/>
          <a:p>
            <a:r>
              <a:rPr lang="en-GB" sz="900" dirty="0"/>
              <a:t>Source: </a:t>
            </a:r>
            <a:r>
              <a:rPr lang="en-GB" sz="900" dirty="0">
                <a:hlinkClick r:id="rId5"/>
              </a:rPr>
              <a:t>https://www.cdc.gov/coronavirus/2019-ncov/hcp/using-ppe.html</a:t>
            </a:r>
            <a:endParaRPr lang="en-GB" sz="900" dirty="0"/>
          </a:p>
        </p:txBody>
      </p:sp>
    </p:spTree>
    <p:extLst>
      <p:ext uri="{BB962C8B-B14F-4D97-AF65-F5344CB8AC3E}">
        <p14:creationId xmlns:p14="http://schemas.microsoft.com/office/powerpoint/2010/main" val="88198463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82A331C0CBCC4DA772C9562696369C" ma:contentTypeVersion="13" ma:contentTypeDescription="Create a new document." ma:contentTypeScope="" ma:versionID="bb9c9e49540c8a17a902accc7628be9f">
  <xsd:schema xmlns:xsd="http://www.w3.org/2001/XMLSchema" xmlns:xs="http://www.w3.org/2001/XMLSchema" xmlns:p="http://schemas.microsoft.com/office/2006/metadata/properties" xmlns:ns3="b8e9f235-f331-4ecb-b7b7-b384c78b47bc" xmlns:ns4="a9e05d85-b589-47fe-b3ee-efcfcecc2ae1" targetNamespace="http://schemas.microsoft.com/office/2006/metadata/properties" ma:root="true" ma:fieldsID="d6a74b7f083b0b757208fe12d6270eb7" ns3:_="" ns4:_="">
    <xsd:import namespace="b8e9f235-f331-4ecb-b7b7-b384c78b47bc"/>
    <xsd:import namespace="a9e05d85-b589-47fe-b3ee-efcfcecc2ae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e9f235-f331-4ecb-b7b7-b384c78b4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e05d85-b589-47fe-b3ee-efcfcecc2ae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D2BA7E-8B0A-4EE1-8C28-F50410DF965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0EBF1C-8DFD-4C08-86C1-603761F82823}">
  <ds:schemaRefs>
    <ds:schemaRef ds:uri="http://schemas.microsoft.com/sharepoint/v3/contenttype/forms"/>
  </ds:schemaRefs>
</ds:datastoreItem>
</file>

<file path=customXml/itemProps3.xml><?xml version="1.0" encoding="utf-8"?>
<ds:datastoreItem xmlns:ds="http://schemas.openxmlformats.org/officeDocument/2006/customXml" ds:itemID="{62C632D6-BA46-48A8-8B51-E26AEC1F2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e9f235-f331-4ecb-b7b7-b384c78b47bc"/>
    <ds:schemaRef ds:uri="a9e05d85-b589-47fe-b3ee-efcfcecc2a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9650</TotalTime>
  <Words>5147</Words>
  <Application>Microsoft Office PowerPoint</Application>
  <PresentationFormat>Widescreen</PresentationFormat>
  <Paragraphs>256</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Segoe UI Symbol</vt:lpstr>
      <vt:lpstr>Symbol</vt:lpstr>
      <vt:lpstr>Times New Roman</vt:lpstr>
      <vt:lpstr>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DHSC Statistics SO (Dr. Silke RUHL)</dc:creator>
  <cp:lastModifiedBy>DHSC Branch Admin (Claudia BIENDL)</cp:lastModifiedBy>
  <cp:revision>226</cp:revision>
  <cp:lastPrinted>2020-04-15T14:46:08Z</cp:lastPrinted>
  <dcterms:created xsi:type="dcterms:W3CDTF">2020-03-26T09:23:48Z</dcterms:created>
  <dcterms:modified xsi:type="dcterms:W3CDTF">2020-09-25T04:56:41Z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0x0101009C82A331C0CBCC4DA772C9562696369C</vt:lpwstr>
  </property>
</Properties>
</file>